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0" r:id="rId3"/>
    <p:sldId id="278" r:id="rId4"/>
    <p:sldId id="275" r:id="rId5"/>
    <p:sldId id="280" r:id="rId6"/>
    <p:sldId id="262" r:id="rId7"/>
    <p:sldId id="266" r:id="rId8"/>
    <p:sldId id="264" r:id="rId9"/>
    <p:sldId id="271" r:id="rId10"/>
    <p:sldId id="272" r:id="rId11"/>
    <p:sldId id="273" r:id="rId12"/>
    <p:sldId id="274" r:id="rId13"/>
    <p:sldId id="270" r:id="rId14"/>
    <p:sldId id="26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norr-fs01\Daten\2_Marketing\11_Wettbewerbsanalyse\Sicherungsscheiben-Spannscheiben\R&#252;tteltests%20Grower\Schnorr%20-%20Nord-Lo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norr-fs01\Daten\2_Marketing\11_Wettbewerbsanalyse\Sicherungsscheiben-Spannscheiben\R&#252;tteltests%20Grower\Schnorr%20-%20Nord-Loc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norr-fs01\Daten\2_Marketing\11_Wettbewerbsanalyse\Sicherungsscheiben-Spannscheiben\R&#252;tteltests%20Grower\Schnorr%20-%20Nord-Loc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norr-fs01\Daten\2_Marketing\11_Wettbewerbsanalyse\Sicherungsscheiben-Spannscheiben\R&#252;tteltests%20Grower\Schnorr%20-%20Nord-Loc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norr-fs01\Daten\2_Marketing\11_Wettbewerbsanalyse\Sicherungsscheiben-Spannscheiben\R&#252;tteltests%20Grower\Schnorr%20-%20Nord-Loc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norr-fs01\Daten\2_Marketing\11_Wettbewerbsanalyse\Sicherungsscheiben-Spannscheiben\R&#252;tteltests%20Grower\Schnorr%20-%20Nord-Lo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79683841584273E-2"/>
          <c:y val="3.678929765886288E-2"/>
          <c:w val="0.78083394410903273"/>
          <c:h val="0.81550285729334004"/>
        </c:manualLayout>
      </c:layout>
      <c:lineChart>
        <c:grouping val="standard"/>
        <c:varyColors val="0"/>
        <c:ser>
          <c:idx val="0"/>
          <c:order val="0"/>
          <c:tx>
            <c:strRef>
              <c:f>Schnorr!$B$2</c:f>
              <c:strCache>
                <c:ptCount val="1"/>
                <c:pt idx="0">
                  <c:v>Original SCHNORR® safety washer 1</c:v>
                </c:pt>
              </c:strCache>
            </c:strRef>
          </c:tx>
          <c:marker>
            <c:symbol val="none"/>
          </c:marker>
          <c:cat>
            <c:numRef>
              <c:f>Schnorr!$A$3:$A$43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Schnorr!$B$3:$B$43</c:f>
              <c:numCache>
                <c:formatCode>General</c:formatCode>
                <c:ptCount val="41"/>
                <c:pt idx="0">
                  <c:v>9.1</c:v>
                </c:pt>
                <c:pt idx="1">
                  <c:v>8.75</c:v>
                </c:pt>
                <c:pt idx="2">
                  <c:v>8.65</c:v>
                </c:pt>
                <c:pt idx="3">
                  <c:v>8.5749999999999993</c:v>
                </c:pt>
                <c:pt idx="4">
                  <c:v>8.5</c:v>
                </c:pt>
                <c:pt idx="5">
                  <c:v>8.4700000000000006</c:v>
                </c:pt>
                <c:pt idx="6">
                  <c:v>8.4499999999999993</c:v>
                </c:pt>
                <c:pt idx="7">
                  <c:v>8.42</c:v>
                </c:pt>
                <c:pt idx="8">
                  <c:v>8.4</c:v>
                </c:pt>
                <c:pt idx="9">
                  <c:v>8.3800000000000008</c:v>
                </c:pt>
                <c:pt idx="10">
                  <c:v>8.36</c:v>
                </c:pt>
                <c:pt idx="11">
                  <c:v>8.33</c:v>
                </c:pt>
                <c:pt idx="12">
                  <c:v>8.3000000000000007</c:v>
                </c:pt>
                <c:pt idx="13">
                  <c:v>8.2799999999999994</c:v>
                </c:pt>
                <c:pt idx="14">
                  <c:v>8.26</c:v>
                </c:pt>
                <c:pt idx="15">
                  <c:v>8.23</c:v>
                </c:pt>
                <c:pt idx="16">
                  <c:v>8.1999999999999993</c:v>
                </c:pt>
                <c:pt idx="17">
                  <c:v>8.19</c:v>
                </c:pt>
                <c:pt idx="18">
                  <c:v>8.17</c:v>
                </c:pt>
                <c:pt idx="19">
                  <c:v>8.16</c:v>
                </c:pt>
                <c:pt idx="20">
                  <c:v>8.15</c:v>
                </c:pt>
                <c:pt idx="21">
                  <c:v>8.14</c:v>
                </c:pt>
                <c:pt idx="22">
                  <c:v>8.1349999999999998</c:v>
                </c:pt>
                <c:pt idx="23">
                  <c:v>8.1300000000000008</c:v>
                </c:pt>
                <c:pt idx="24">
                  <c:v>8.125</c:v>
                </c:pt>
                <c:pt idx="25">
                  <c:v>8.1199999999999992</c:v>
                </c:pt>
                <c:pt idx="26">
                  <c:v>8.1180000000000003</c:v>
                </c:pt>
                <c:pt idx="27">
                  <c:v>8.1129999999999995</c:v>
                </c:pt>
                <c:pt idx="28">
                  <c:v>8.1</c:v>
                </c:pt>
                <c:pt idx="29">
                  <c:v>8.09</c:v>
                </c:pt>
                <c:pt idx="30">
                  <c:v>8.07</c:v>
                </c:pt>
                <c:pt idx="31">
                  <c:v>8.06</c:v>
                </c:pt>
                <c:pt idx="32">
                  <c:v>8.0500000000000007</c:v>
                </c:pt>
                <c:pt idx="33">
                  <c:v>8.0399999999999991</c:v>
                </c:pt>
                <c:pt idx="34">
                  <c:v>8.0350000000000001</c:v>
                </c:pt>
                <c:pt idx="35">
                  <c:v>8.0299999999999994</c:v>
                </c:pt>
                <c:pt idx="36">
                  <c:v>8.0250000000000004</c:v>
                </c:pt>
                <c:pt idx="37">
                  <c:v>8.02</c:v>
                </c:pt>
                <c:pt idx="38">
                  <c:v>8.0150000000000006</c:v>
                </c:pt>
                <c:pt idx="39">
                  <c:v>8.0075000000000003</c:v>
                </c:pt>
                <c:pt idx="40">
                  <c:v>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Schnorr!$C$2</c:f>
              <c:strCache>
                <c:ptCount val="1"/>
                <c:pt idx="0">
                  <c:v>Original SCHNORR® safety washer 2</c:v>
                </c:pt>
              </c:strCache>
            </c:strRef>
          </c:tx>
          <c:marker>
            <c:symbol val="none"/>
          </c:marker>
          <c:cat>
            <c:numRef>
              <c:f>Schnorr!$A$3:$A$43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Schnorr!$C$3:$C$43</c:f>
              <c:numCache>
                <c:formatCode>General</c:formatCode>
                <c:ptCount val="41"/>
                <c:pt idx="0">
                  <c:v>9.1</c:v>
                </c:pt>
                <c:pt idx="1">
                  <c:v>8.5500000000000007</c:v>
                </c:pt>
                <c:pt idx="2">
                  <c:v>8.3800000000000008</c:v>
                </c:pt>
                <c:pt idx="3">
                  <c:v>8.2899999999999991</c:v>
                </c:pt>
                <c:pt idx="4">
                  <c:v>8.2050000000000001</c:v>
                </c:pt>
                <c:pt idx="5">
                  <c:v>8.125</c:v>
                </c:pt>
                <c:pt idx="6">
                  <c:v>8.0500000000000007</c:v>
                </c:pt>
                <c:pt idx="7">
                  <c:v>8</c:v>
                </c:pt>
                <c:pt idx="8">
                  <c:v>7.95</c:v>
                </c:pt>
                <c:pt idx="9">
                  <c:v>7.9249999999999998</c:v>
                </c:pt>
                <c:pt idx="10">
                  <c:v>7.9</c:v>
                </c:pt>
                <c:pt idx="11">
                  <c:v>7.875</c:v>
                </c:pt>
                <c:pt idx="12">
                  <c:v>7.85</c:v>
                </c:pt>
                <c:pt idx="13">
                  <c:v>7.8250000000000002</c:v>
                </c:pt>
                <c:pt idx="14">
                  <c:v>7.8</c:v>
                </c:pt>
                <c:pt idx="15">
                  <c:v>7.7750000000000004</c:v>
                </c:pt>
                <c:pt idx="16">
                  <c:v>7.75</c:v>
                </c:pt>
                <c:pt idx="17">
                  <c:v>7.74</c:v>
                </c:pt>
                <c:pt idx="18">
                  <c:v>7.7249999999999996</c:v>
                </c:pt>
                <c:pt idx="19">
                  <c:v>7.718</c:v>
                </c:pt>
                <c:pt idx="20">
                  <c:v>7.7</c:v>
                </c:pt>
                <c:pt idx="21">
                  <c:v>7.6849999999999996</c:v>
                </c:pt>
                <c:pt idx="22">
                  <c:v>7.6749999999999998</c:v>
                </c:pt>
                <c:pt idx="23">
                  <c:v>7.6689999999999996</c:v>
                </c:pt>
                <c:pt idx="24">
                  <c:v>7.65</c:v>
                </c:pt>
                <c:pt idx="25">
                  <c:v>7.6333000000000002</c:v>
                </c:pt>
                <c:pt idx="26">
                  <c:v>7.6166600000000004</c:v>
                </c:pt>
                <c:pt idx="27">
                  <c:v>7.609</c:v>
                </c:pt>
                <c:pt idx="28">
                  <c:v>7.6</c:v>
                </c:pt>
                <c:pt idx="29">
                  <c:v>7.59</c:v>
                </c:pt>
                <c:pt idx="30">
                  <c:v>7.58</c:v>
                </c:pt>
                <c:pt idx="31">
                  <c:v>7.57</c:v>
                </c:pt>
                <c:pt idx="32">
                  <c:v>7.5650000000000004</c:v>
                </c:pt>
                <c:pt idx="33">
                  <c:v>7.56</c:v>
                </c:pt>
                <c:pt idx="34">
                  <c:v>7.55</c:v>
                </c:pt>
                <c:pt idx="35">
                  <c:v>7.54</c:v>
                </c:pt>
                <c:pt idx="36">
                  <c:v>7.5350000000000001</c:v>
                </c:pt>
                <c:pt idx="37">
                  <c:v>7.53</c:v>
                </c:pt>
                <c:pt idx="38">
                  <c:v>7.52</c:v>
                </c:pt>
                <c:pt idx="39">
                  <c:v>7.51</c:v>
                </c:pt>
                <c:pt idx="40">
                  <c:v>7.5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96160"/>
        <c:axId val="37598336"/>
      </c:lineChart>
      <c:catAx>
        <c:axId val="3759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cycles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598336"/>
        <c:crosses val="autoZero"/>
        <c:auto val="1"/>
        <c:lblAlgn val="ctr"/>
        <c:lblOffset val="100"/>
        <c:noMultiLvlLbl val="0"/>
      </c:catAx>
      <c:valAx>
        <c:axId val="37598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Clamping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kN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3.621876131836291E-3"/>
              <c:y val="0.275627682827271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59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14415067004711"/>
          <c:y val="0.18875174466067995"/>
          <c:w val="0.14916334661354583"/>
          <c:h val="0.5121286177020514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55308615217016E-2"/>
          <c:y val="3.678929765886288E-2"/>
          <c:w val="0.78866232992154517"/>
          <c:h val="0.8142706052774531"/>
        </c:manualLayout>
      </c:layout>
      <c:lineChart>
        <c:grouping val="standard"/>
        <c:varyColors val="0"/>
        <c:ser>
          <c:idx val="0"/>
          <c:order val="0"/>
          <c:tx>
            <c:strRef>
              <c:f>Alle!$B$1</c:f>
              <c:strCache>
                <c:ptCount val="1"/>
                <c:pt idx="0">
                  <c:v>Original SCHNORR® 
Safety Washer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Alle!$B$2:$B$42</c:f>
              <c:numCache>
                <c:formatCode>General</c:formatCode>
                <c:ptCount val="41"/>
                <c:pt idx="0">
                  <c:v>9.1</c:v>
                </c:pt>
                <c:pt idx="1">
                  <c:v>8.75</c:v>
                </c:pt>
                <c:pt idx="2">
                  <c:v>8.65</c:v>
                </c:pt>
                <c:pt idx="3">
                  <c:v>8.5749999999999993</c:v>
                </c:pt>
                <c:pt idx="4">
                  <c:v>8.5</c:v>
                </c:pt>
                <c:pt idx="5">
                  <c:v>8.4700000000000006</c:v>
                </c:pt>
                <c:pt idx="6">
                  <c:v>8.4499999999999993</c:v>
                </c:pt>
                <c:pt idx="7">
                  <c:v>8.43</c:v>
                </c:pt>
                <c:pt idx="8">
                  <c:v>8.4</c:v>
                </c:pt>
                <c:pt idx="9">
                  <c:v>8.3800000000000008</c:v>
                </c:pt>
                <c:pt idx="10">
                  <c:v>8.36</c:v>
                </c:pt>
                <c:pt idx="11">
                  <c:v>8.33</c:v>
                </c:pt>
                <c:pt idx="12">
                  <c:v>8.3000000000000007</c:v>
                </c:pt>
                <c:pt idx="13">
                  <c:v>8.2799999999999994</c:v>
                </c:pt>
                <c:pt idx="14">
                  <c:v>8.26</c:v>
                </c:pt>
                <c:pt idx="15">
                  <c:v>8.23</c:v>
                </c:pt>
                <c:pt idx="16">
                  <c:v>8.1999999999999993</c:v>
                </c:pt>
                <c:pt idx="17">
                  <c:v>8.19</c:v>
                </c:pt>
                <c:pt idx="18">
                  <c:v>8.17</c:v>
                </c:pt>
                <c:pt idx="19">
                  <c:v>8.16</c:v>
                </c:pt>
                <c:pt idx="20">
                  <c:v>8.15</c:v>
                </c:pt>
                <c:pt idx="21">
                  <c:v>8.14</c:v>
                </c:pt>
                <c:pt idx="22">
                  <c:v>8.1349999999999998</c:v>
                </c:pt>
                <c:pt idx="23">
                  <c:v>8.1300000000000008</c:v>
                </c:pt>
                <c:pt idx="24">
                  <c:v>8.125</c:v>
                </c:pt>
                <c:pt idx="25">
                  <c:v>8.1199999999999992</c:v>
                </c:pt>
                <c:pt idx="26">
                  <c:v>8.1180000000000003</c:v>
                </c:pt>
                <c:pt idx="27">
                  <c:v>8.1129999999999995</c:v>
                </c:pt>
                <c:pt idx="28">
                  <c:v>8.1</c:v>
                </c:pt>
                <c:pt idx="29">
                  <c:v>8.09</c:v>
                </c:pt>
                <c:pt idx="30">
                  <c:v>8.07</c:v>
                </c:pt>
                <c:pt idx="31">
                  <c:v>8.06</c:v>
                </c:pt>
                <c:pt idx="32">
                  <c:v>8.0500000000000007</c:v>
                </c:pt>
                <c:pt idx="33">
                  <c:v>8.0399999999999991</c:v>
                </c:pt>
                <c:pt idx="34">
                  <c:v>8.0350000000000001</c:v>
                </c:pt>
                <c:pt idx="35">
                  <c:v>8.0299999999999994</c:v>
                </c:pt>
                <c:pt idx="36">
                  <c:v>8.0250000000000004</c:v>
                </c:pt>
                <c:pt idx="37">
                  <c:v>8.02</c:v>
                </c:pt>
                <c:pt idx="38">
                  <c:v>8.0150000000000006</c:v>
                </c:pt>
                <c:pt idx="39">
                  <c:v>8.0075000000000003</c:v>
                </c:pt>
                <c:pt idx="40">
                  <c:v>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Alle!$C$1</c:f>
              <c:strCache>
                <c:ptCount val="1"/>
                <c:pt idx="0">
                  <c:v>Nord-Lock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Alle!$C$2:$C$42</c:f>
              <c:numCache>
                <c:formatCode>General</c:formatCode>
                <c:ptCount val="41"/>
                <c:pt idx="0">
                  <c:v>9.1</c:v>
                </c:pt>
                <c:pt idx="1">
                  <c:v>8.1999999999999993</c:v>
                </c:pt>
                <c:pt idx="2">
                  <c:v>8</c:v>
                </c:pt>
                <c:pt idx="3">
                  <c:v>7.95</c:v>
                </c:pt>
                <c:pt idx="4">
                  <c:v>7.9</c:v>
                </c:pt>
                <c:pt idx="5">
                  <c:v>7.88</c:v>
                </c:pt>
                <c:pt idx="6">
                  <c:v>7.86</c:v>
                </c:pt>
                <c:pt idx="7">
                  <c:v>7.83</c:v>
                </c:pt>
                <c:pt idx="8">
                  <c:v>7.8</c:v>
                </c:pt>
                <c:pt idx="9">
                  <c:v>7.76</c:v>
                </c:pt>
                <c:pt idx="10">
                  <c:v>7.73</c:v>
                </c:pt>
                <c:pt idx="11">
                  <c:v>7.69</c:v>
                </c:pt>
                <c:pt idx="12">
                  <c:v>7.65</c:v>
                </c:pt>
                <c:pt idx="13">
                  <c:v>7.63</c:v>
                </c:pt>
                <c:pt idx="14">
                  <c:v>7.6</c:v>
                </c:pt>
                <c:pt idx="15">
                  <c:v>7.58</c:v>
                </c:pt>
                <c:pt idx="16">
                  <c:v>7.53</c:v>
                </c:pt>
                <c:pt idx="17">
                  <c:v>7.51</c:v>
                </c:pt>
                <c:pt idx="18">
                  <c:v>7.48</c:v>
                </c:pt>
                <c:pt idx="19">
                  <c:v>7.4649999999999999</c:v>
                </c:pt>
                <c:pt idx="20">
                  <c:v>7.45</c:v>
                </c:pt>
                <c:pt idx="21">
                  <c:v>7.44</c:v>
                </c:pt>
                <c:pt idx="22">
                  <c:v>7.4249999999999998</c:v>
                </c:pt>
                <c:pt idx="23">
                  <c:v>7.41</c:v>
                </c:pt>
                <c:pt idx="24">
                  <c:v>7.4</c:v>
                </c:pt>
                <c:pt idx="25">
                  <c:v>7.39</c:v>
                </c:pt>
                <c:pt idx="26">
                  <c:v>7.3849999999999998</c:v>
                </c:pt>
                <c:pt idx="27">
                  <c:v>7.38</c:v>
                </c:pt>
                <c:pt idx="28">
                  <c:v>7.375</c:v>
                </c:pt>
                <c:pt idx="29">
                  <c:v>7.37</c:v>
                </c:pt>
                <c:pt idx="30">
                  <c:v>7.3650000000000002</c:v>
                </c:pt>
                <c:pt idx="31">
                  <c:v>7.3574999999999999</c:v>
                </c:pt>
                <c:pt idx="32">
                  <c:v>7.35</c:v>
                </c:pt>
                <c:pt idx="33">
                  <c:v>7.3449999999999998</c:v>
                </c:pt>
                <c:pt idx="34">
                  <c:v>7.34</c:v>
                </c:pt>
                <c:pt idx="35">
                  <c:v>7.335</c:v>
                </c:pt>
                <c:pt idx="36">
                  <c:v>7.32</c:v>
                </c:pt>
                <c:pt idx="37">
                  <c:v>7.31</c:v>
                </c:pt>
                <c:pt idx="38">
                  <c:v>7.3049999999999997</c:v>
                </c:pt>
                <c:pt idx="39">
                  <c:v>7.3019999999999996</c:v>
                </c:pt>
                <c:pt idx="40">
                  <c:v>7.3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Alle!$D$1</c:f>
              <c:strCache>
                <c:ptCount val="1"/>
                <c:pt idx="0">
                  <c:v>Twin-Lock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Alle!$D$2:$D$42</c:f>
              <c:numCache>
                <c:formatCode>General</c:formatCode>
                <c:ptCount val="41"/>
                <c:pt idx="0">
                  <c:v>9.1</c:v>
                </c:pt>
                <c:pt idx="1">
                  <c:v>8.5</c:v>
                </c:pt>
                <c:pt idx="2">
                  <c:v>8.32</c:v>
                </c:pt>
                <c:pt idx="3">
                  <c:v>8.2200000000000006</c:v>
                </c:pt>
                <c:pt idx="4">
                  <c:v>8.15</c:v>
                </c:pt>
                <c:pt idx="5">
                  <c:v>8.1</c:v>
                </c:pt>
                <c:pt idx="6">
                  <c:v>8.0660000000000007</c:v>
                </c:pt>
                <c:pt idx="7">
                  <c:v>8.0250000000000004</c:v>
                </c:pt>
                <c:pt idx="8">
                  <c:v>8</c:v>
                </c:pt>
                <c:pt idx="9">
                  <c:v>7.9874999999999998</c:v>
                </c:pt>
                <c:pt idx="10">
                  <c:v>7.9749999999999996</c:v>
                </c:pt>
                <c:pt idx="11">
                  <c:v>7.9625000000000004</c:v>
                </c:pt>
                <c:pt idx="12">
                  <c:v>7.95</c:v>
                </c:pt>
                <c:pt idx="13">
                  <c:v>7.9375</c:v>
                </c:pt>
                <c:pt idx="14">
                  <c:v>7.9249999999999998</c:v>
                </c:pt>
                <c:pt idx="15">
                  <c:v>7.9124999999999996</c:v>
                </c:pt>
                <c:pt idx="16">
                  <c:v>7.9</c:v>
                </c:pt>
                <c:pt idx="17">
                  <c:v>7.8875000000000002</c:v>
                </c:pt>
                <c:pt idx="18">
                  <c:v>7.875</c:v>
                </c:pt>
                <c:pt idx="19">
                  <c:v>7.8624999999999998</c:v>
                </c:pt>
                <c:pt idx="20">
                  <c:v>7.85</c:v>
                </c:pt>
                <c:pt idx="21">
                  <c:v>7.8375000000000004</c:v>
                </c:pt>
                <c:pt idx="22">
                  <c:v>7.8250000000000002</c:v>
                </c:pt>
                <c:pt idx="23">
                  <c:v>7.8125</c:v>
                </c:pt>
                <c:pt idx="24">
                  <c:v>7.8</c:v>
                </c:pt>
                <c:pt idx="25">
                  <c:v>7.7874999999999996</c:v>
                </c:pt>
                <c:pt idx="26">
                  <c:v>7.7750000000000004</c:v>
                </c:pt>
                <c:pt idx="27">
                  <c:v>7.7625000000000002</c:v>
                </c:pt>
                <c:pt idx="28">
                  <c:v>7.75</c:v>
                </c:pt>
                <c:pt idx="29">
                  <c:v>7.7374999999999998</c:v>
                </c:pt>
                <c:pt idx="30">
                  <c:v>7.7249999999999996</c:v>
                </c:pt>
                <c:pt idx="31">
                  <c:v>7.7125000000000004</c:v>
                </c:pt>
                <c:pt idx="32">
                  <c:v>7.7</c:v>
                </c:pt>
                <c:pt idx="33">
                  <c:v>7.6875</c:v>
                </c:pt>
                <c:pt idx="34">
                  <c:v>7.6749999999999998</c:v>
                </c:pt>
                <c:pt idx="35">
                  <c:v>7.6624999999999996</c:v>
                </c:pt>
                <c:pt idx="36">
                  <c:v>7.65</c:v>
                </c:pt>
                <c:pt idx="37">
                  <c:v>7.6374999999999904</c:v>
                </c:pt>
                <c:pt idx="38">
                  <c:v>7.6249999999999902</c:v>
                </c:pt>
                <c:pt idx="39">
                  <c:v>7.6124999999999901</c:v>
                </c:pt>
                <c:pt idx="40">
                  <c:v>7.6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Alle!$E$1</c:f>
              <c:strCache>
                <c:ptCount val="1"/>
                <c:pt idx="0">
                  <c:v>Heico-Lock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Alle!$E$2:$E$42</c:f>
              <c:numCache>
                <c:formatCode>General</c:formatCode>
                <c:ptCount val="41"/>
                <c:pt idx="0">
                  <c:v>9.1</c:v>
                </c:pt>
                <c:pt idx="1">
                  <c:v>8.5</c:v>
                </c:pt>
                <c:pt idx="2">
                  <c:v>8.35</c:v>
                </c:pt>
                <c:pt idx="3">
                  <c:v>8.2750000000000004</c:v>
                </c:pt>
                <c:pt idx="4">
                  <c:v>8.1999999999999993</c:v>
                </c:pt>
                <c:pt idx="5">
                  <c:v>8.15</c:v>
                </c:pt>
                <c:pt idx="6">
                  <c:v>8.1</c:v>
                </c:pt>
                <c:pt idx="7">
                  <c:v>8.0500000000000007</c:v>
                </c:pt>
                <c:pt idx="8">
                  <c:v>8</c:v>
                </c:pt>
                <c:pt idx="9">
                  <c:v>7.96</c:v>
                </c:pt>
                <c:pt idx="10">
                  <c:v>7.93</c:v>
                </c:pt>
                <c:pt idx="11">
                  <c:v>7.9</c:v>
                </c:pt>
                <c:pt idx="12">
                  <c:v>7.875</c:v>
                </c:pt>
                <c:pt idx="13">
                  <c:v>7.8449999999999998</c:v>
                </c:pt>
                <c:pt idx="14">
                  <c:v>7.8250000000000002</c:v>
                </c:pt>
                <c:pt idx="15">
                  <c:v>7.8</c:v>
                </c:pt>
                <c:pt idx="16">
                  <c:v>7.75</c:v>
                </c:pt>
                <c:pt idx="17">
                  <c:v>7.74</c:v>
                </c:pt>
                <c:pt idx="18">
                  <c:v>7.7249999999999996</c:v>
                </c:pt>
                <c:pt idx="19">
                  <c:v>7.71</c:v>
                </c:pt>
                <c:pt idx="20">
                  <c:v>7.7</c:v>
                </c:pt>
                <c:pt idx="21">
                  <c:v>7.68</c:v>
                </c:pt>
                <c:pt idx="22">
                  <c:v>7.65</c:v>
                </c:pt>
                <c:pt idx="23">
                  <c:v>7.6349999999999998</c:v>
                </c:pt>
                <c:pt idx="24">
                  <c:v>7.625</c:v>
                </c:pt>
                <c:pt idx="25">
                  <c:v>7.61</c:v>
                </c:pt>
                <c:pt idx="26">
                  <c:v>7.59</c:v>
                </c:pt>
                <c:pt idx="27">
                  <c:v>7.57</c:v>
                </c:pt>
                <c:pt idx="28">
                  <c:v>7.55</c:v>
                </c:pt>
                <c:pt idx="29">
                  <c:v>7.54</c:v>
                </c:pt>
                <c:pt idx="30">
                  <c:v>7.5274999999999999</c:v>
                </c:pt>
                <c:pt idx="31">
                  <c:v>7.5149999999999997</c:v>
                </c:pt>
                <c:pt idx="32">
                  <c:v>7.5</c:v>
                </c:pt>
                <c:pt idx="33">
                  <c:v>7.48</c:v>
                </c:pt>
                <c:pt idx="34">
                  <c:v>7.4649999999999999</c:v>
                </c:pt>
                <c:pt idx="35">
                  <c:v>7.4574999999999996</c:v>
                </c:pt>
                <c:pt idx="36">
                  <c:v>7.45</c:v>
                </c:pt>
                <c:pt idx="37">
                  <c:v>7.44</c:v>
                </c:pt>
                <c:pt idx="38">
                  <c:v>7.4275000000000002</c:v>
                </c:pt>
                <c:pt idx="39">
                  <c:v>7.415</c:v>
                </c:pt>
                <c:pt idx="40">
                  <c:v>7.4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29344"/>
        <c:axId val="33277824"/>
      </c:lineChart>
      <c:catAx>
        <c:axId val="383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of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cycles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5962754565132454"/>
              <c:y val="0.94179276613606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277824"/>
        <c:crosses val="autoZero"/>
        <c:auto val="1"/>
        <c:lblAlgn val="ctr"/>
        <c:lblOffset val="100"/>
        <c:noMultiLvlLbl val="0"/>
      </c:catAx>
      <c:valAx>
        <c:axId val="33277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Clamping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kN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4.346251358203549E-3"/>
              <c:y val="0.27042345877333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329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94062689827667E-2"/>
          <c:y val="3.5931661426525541E-2"/>
          <c:w val="0.78431607856334162"/>
          <c:h val="0.81617135673015195"/>
        </c:manualLayout>
      </c:layout>
      <c:lineChart>
        <c:grouping val="standard"/>
        <c:varyColors val="0"/>
        <c:ser>
          <c:idx val="0"/>
          <c:order val="0"/>
          <c:tx>
            <c:strRef>
              <c:f>Alle!$B$1</c:f>
              <c:strCache>
                <c:ptCount val="1"/>
                <c:pt idx="0">
                  <c:v>Original SCHNORR® 
Safety Washer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Alle!$B$2:$B$42</c:f>
              <c:numCache>
                <c:formatCode>General</c:formatCode>
                <c:ptCount val="41"/>
                <c:pt idx="0">
                  <c:v>9.1</c:v>
                </c:pt>
                <c:pt idx="1">
                  <c:v>8.75</c:v>
                </c:pt>
                <c:pt idx="2">
                  <c:v>8.65</c:v>
                </c:pt>
                <c:pt idx="3">
                  <c:v>8.5749999999999993</c:v>
                </c:pt>
                <c:pt idx="4">
                  <c:v>8.5</c:v>
                </c:pt>
                <c:pt idx="5">
                  <c:v>8.4700000000000006</c:v>
                </c:pt>
                <c:pt idx="6">
                  <c:v>8.4499999999999993</c:v>
                </c:pt>
                <c:pt idx="7">
                  <c:v>8.43</c:v>
                </c:pt>
                <c:pt idx="8">
                  <c:v>8.4</c:v>
                </c:pt>
                <c:pt idx="9">
                  <c:v>8.3800000000000008</c:v>
                </c:pt>
                <c:pt idx="10">
                  <c:v>8.36</c:v>
                </c:pt>
                <c:pt idx="11">
                  <c:v>8.33</c:v>
                </c:pt>
                <c:pt idx="12">
                  <c:v>8.3000000000000007</c:v>
                </c:pt>
                <c:pt idx="13">
                  <c:v>8.2799999999999994</c:v>
                </c:pt>
                <c:pt idx="14">
                  <c:v>8.26</c:v>
                </c:pt>
                <c:pt idx="15">
                  <c:v>8.23</c:v>
                </c:pt>
                <c:pt idx="16">
                  <c:v>8.1999999999999993</c:v>
                </c:pt>
                <c:pt idx="17">
                  <c:v>8.19</c:v>
                </c:pt>
                <c:pt idx="18">
                  <c:v>8.17</c:v>
                </c:pt>
                <c:pt idx="19">
                  <c:v>8.16</c:v>
                </c:pt>
                <c:pt idx="20">
                  <c:v>8.15</c:v>
                </c:pt>
                <c:pt idx="21">
                  <c:v>8.14</c:v>
                </c:pt>
                <c:pt idx="22">
                  <c:v>8.1349999999999998</c:v>
                </c:pt>
                <c:pt idx="23">
                  <c:v>8.1300000000000008</c:v>
                </c:pt>
                <c:pt idx="24">
                  <c:v>8.125</c:v>
                </c:pt>
                <c:pt idx="25">
                  <c:v>8.1199999999999992</c:v>
                </c:pt>
                <c:pt idx="26">
                  <c:v>8.1180000000000003</c:v>
                </c:pt>
                <c:pt idx="27">
                  <c:v>8.1129999999999995</c:v>
                </c:pt>
                <c:pt idx="28">
                  <c:v>8.1</c:v>
                </c:pt>
                <c:pt idx="29">
                  <c:v>8.09</c:v>
                </c:pt>
                <c:pt idx="30">
                  <c:v>8.07</c:v>
                </c:pt>
                <c:pt idx="31">
                  <c:v>8.06</c:v>
                </c:pt>
                <c:pt idx="32">
                  <c:v>8.0500000000000007</c:v>
                </c:pt>
                <c:pt idx="33">
                  <c:v>8.0399999999999991</c:v>
                </c:pt>
                <c:pt idx="34">
                  <c:v>8.0350000000000001</c:v>
                </c:pt>
                <c:pt idx="35">
                  <c:v>8.0299999999999994</c:v>
                </c:pt>
                <c:pt idx="36">
                  <c:v>8.0250000000000004</c:v>
                </c:pt>
                <c:pt idx="37">
                  <c:v>8.02</c:v>
                </c:pt>
                <c:pt idx="38">
                  <c:v>8.0150000000000006</c:v>
                </c:pt>
                <c:pt idx="39">
                  <c:v>8.0075000000000003</c:v>
                </c:pt>
                <c:pt idx="40">
                  <c:v>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Alle!$F$1</c:f>
              <c:strCache>
                <c:ptCount val="1"/>
                <c:pt idx="0">
                  <c:v>Split-Lock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Alle!$F$2:$F$42</c:f>
              <c:numCache>
                <c:formatCode>General</c:formatCode>
                <c:ptCount val="41"/>
                <c:pt idx="0">
                  <c:v>9.1</c:v>
                </c:pt>
                <c:pt idx="1">
                  <c:v>8.4499999999999993</c:v>
                </c:pt>
                <c:pt idx="2">
                  <c:v>7.95</c:v>
                </c:pt>
                <c:pt idx="3">
                  <c:v>7.5</c:v>
                </c:pt>
                <c:pt idx="4">
                  <c:v>7.15</c:v>
                </c:pt>
                <c:pt idx="5">
                  <c:v>6.85</c:v>
                </c:pt>
                <c:pt idx="6">
                  <c:v>6.55</c:v>
                </c:pt>
                <c:pt idx="7">
                  <c:v>6.25</c:v>
                </c:pt>
                <c:pt idx="8">
                  <c:v>6</c:v>
                </c:pt>
                <c:pt idx="9">
                  <c:v>5.8</c:v>
                </c:pt>
                <c:pt idx="10">
                  <c:v>5.6</c:v>
                </c:pt>
                <c:pt idx="11">
                  <c:v>5.5</c:v>
                </c:pt>
                <c:pt idx="12">
                  <c:v>5.4249999999999998</c:v>
                </c:pt>
                <c:pt idx="13">
                  <c:v>5.35</c:v>
                </c:pt>
                <c:pt idx="14">
                  <c:v>5.25</c:v>
                </c:pt>
                <c:pt idx="15">
                  <c:v>5.2</c:v>
                </c:pt>
                <c:pt idx="16">
                  <c:v>5.15</c:v>
                </c:pt>
                <c:pt idx="17">
                  <c:v>5.0750000000000002</c:v>
                </c:pt>
                <c:pt idx="18">
                  <c:v>5</c:v>
                </c:pt>
                <c:pt idx="19">
                  <c:v>4.9749999999999996</c:v>
                </c:pt>
                <c:pt idx="20">
                  <c:v>4.95</c:v>
                </c:pt>
                <c:pt idx="21">
                  <c:v>4.9249999999999998</c:v>
                </c:pt>
                <c:pt idx="22">
                  <c:v>4.9000000000000004</c:v>
                </c:pt>
                <c:pt idx="23">
                  <c:v>4.875</c:v>
                </c:pt>
                <c:pt idx="24">
                  <c:v>4.8499999999999996</c:v>
                </c:pt>
                <c:pt idx="25">
                  <c:v>4.8250000000000002</c:v>
                </c:pt>
                <c:pt idx="26">
                  <c:v>4.8</c:v>
                </c:pt>
                <c:pt idx="27">
                  <c:v>4.7750000000000004</c:v>
                </c:pt>
                <c:pt idx="28">
                  <c:v>4.75</c:v>
                </c:pt>
                <c:pt idx="29">
                  <c:v>4.7249999999999996</c:v>
                </c:pt>
                <c:pt idx="30">
                  <c:v>4.7</c:v>
                </c:pt>
                <c:pt idx="31">
                  <c:v>4.6749999999999998</c:v>
                </c:pt>
                <c:pt idx="32">
                  <c:v>4.6500000000000004</c:v>
                </c:pt>
                <c:pt idx="33">
                  <c:v>4.6249999999999902</c:v>
                </c:pt>
                <c:pt idx="34">
                  <c:v>4.5999999999999899</c:v>
                </c:pt>
                <c:pt idx="35">
                  <c:v>4.5749999999999904</c:v>
                </c:pt>
                <c:pt idx="36">
                  <c:v>4.5499999999999901</c:v>
                </c:pt>
                <c:pt idx="37">
                  <c:v>4.5249999999999897</c:v>
                </c:pt>
                <c:pt idx="38">
                  <c:v>4.4999999999999902</c:v>
                </c:pt>
                <c:pt idx="39">
                  <c:v>4.4749999999999899</c:v>
                </c:pt>
                <c:pt idx="40">
                  <c:v>4.4749999999999996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87488"/>
        <c:axId val="39089664"/>
      </c:lineChart>
      <c:catAx>
        <c:axId val="3908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cycles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6614692268862986"/>
              <c:y val="0.942835993185073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089664"/>
        <c:crosses val="autoZero"/>
        <c:auto val="1"/>
        <c:lblAlgn val="ctr"/>
        <c:lblOffset val="100"/>
        <c:noMultiLvlLbl val="0"/>
      </c:catAx>
      <c:valAx>
        <c:axId val="39089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Clamping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kN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4.346251358203549E-3"/>
              <c:y val="0.253701050746583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08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55308615217016E-2"/>
          <c:y val="3.5933029270114519E-2"/>
          <c:w val="0.78866232992154517"/>
          <c:h val="0.81616435875618731"/>
        </c:manualLayout>
      </c:layout>
      <c:lineChart>
        <c:grouping val="standard"/>
        <c:varyColors val="0"/>
        <c:ser>
          <c:idx val="0"/>
          <c:order val="0"/>
          <c:tx>
            <c:strRef>
              <c:f>Alle!$B$1</c:f>
              <c:strCache>
                <c:ptCount val="1"/>
                <c:pt idx="0">
                  <c:v>Original SCHNORR® 
Safety Washer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Alle!$B$2:$B$42</c:f>
              <c:numCache>
                <c:formatCode>General</c:formatCode>
                <c:ptCount val="41"/>
                <c:pt idx="0">
                  <c:v>9.1</c:v>
                </c:pt>
                <c:pt idx="1">
                  <c:v>8.75</c:v>
                </c:pt>
                <c:pt idx="2">
                  <c:v>8.65</c:v>
                </c:pt>
                <c:pt idx="3">
                  <c:v>8.5749999999999993</c:v>
                </c:pt>
                <c:pt idx="4">
                  <c:v>8.5</c:v>
                </c:pt>
                <c:pt idx="5">
                  <c:v>8.4700000000000006</c:v>
                </c:pt>
                <c:pt idx="6">
                  <c:v>8.4499999999999993</c:v>
                </c:pt>
                <c:pt idx="7">
                  <c:v>8.43</c:v>
                </c:pt>
                <c:pt idx="8">
                  <c:v>8.4</c:v>
                </c:pt>
                <c:pt idx="9">
                  <c:v>8.3800000000000008</c:v>
                </c:pt>
                <c:pt idx="10">
                  <c:v>8.36</c:v>
                </c:pt>
                <c:pt idx="11">
                  <c:v>8.33</c:v>
                </c:pt>
                <c:pt idx="12">
                  <c:v>8.3000000000000007</c:v>
                </c:pt>
                <c:pt idx="13">
                  <c:v>8.2799999999999994</c:v>
                </c:pt>
                <c:pt idx="14">
                  <c:v>8.26</c:v>
                </c:pt>
                <c:pt idx="15">
                  <c:v>8.23</c:v>
                </c:pt>
                <c:pt idx="16">
                  <c:v>8.1999999999999993</c:v>
                </c:pt>
                <c:pt idx="17">
                  <c:v>8.19</c:v>
                </c:pt>
                <c:pt idx="18">
                  <c:v>8.17</c:v>
                </c:pt>
                <c:pt idx="19">
                  <c:v>8.16</c:v>
                </c:pt>
                <c:pt idx="20">
                  <c:v>8.15</c:v>
                </c:pt>
                <c:pt idx="21">
                  <c:v>8.14</c:v>
                </c:pt>
                <c:pt idx="22">
                  <c:v>8.1349999999999998</c:v>
                </c:pt>
                <c:pt idx="23">
                  <c:v>8.1300000000000008</c:v>
                </c:pt>
                <c:pt idx="24">
                  <c:v>8.125</c:v>
                </c:pt>
                <c:pt idx="25">
                  <c:v>8.1199999999999992</c:v>
                </c:pt>
                <c:pt idx="26">
                  <c:v>8.1180000000000003</c:v>
                </c:pt>
                <c:pt idx="27">
                  <c:v>8.1129999999999995</c:v>
                </c:pt>
                <c:pt idx="28">
                  <c:v>8.1</c:v>
                </c:pt>
                <c:pt idx="29">
                  <c:v>8.09</c:v>
                </c:pt>
                <c:pt idx="30">
                  <c:v>8.07</c:v>
                </c:pt>
                <c:pt idx="31">
                  <c:v>8.06</c:v>
                </c:pt>
                <c:pt idx="32">
                  <c:v>8.0500000000000007</c:v>
                </c:pt>
                <c:pt idx="33">
                  <c:v>8.0399999999999991</c:v>
                </c:pt>
                <c:pt idx="34">
                  <c:v>8.0350000000000001</c:v>
                </c:pt>
                <c:pt idx="35">
                  <c:v>8.0299999999999994</c:v>
                </c:pt>
                <c:pt idx="36">
                  <c:v>8.0250000000000004</c:v>
                </c:pt>
                <c:pt idx="37">
                  <c:v>8.02</c:v>
                </c:pt>
                <c:pt idx="38">
                  <c:v>8.0150000000000006</c:v>
                </c:pt>
                <c:pt idx="39">
                  <c:v>8.0075000000000003</c:v>
                </c:pt>
                <c:pt idx="40">
                  <c:v>8</c:v>
                </c:pt>
              </c:numCache>
            </c:numRef>
          </c:val>
          <c:smooth val="1"/>
        </c:ser>
        <c:ser>
          <c:idx val="1"/>
          <c:order val="1"/>
          <c:tx>
            <c:v>detent-edged washer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Alle!$G$2:$G$42</c:f>
              <c:numCache>
                <c:formatCode>General</c:formatCode>
                <c:ptCount val="41"/>
                <c:pt idx="0">
                  <c:v>9.1</c:v>
                </c:pt>
                <c:pt idx="1">
                  <c:v>8.4</c:v>
                </c:pt>
                <c:pt idx="2">
                  <c:v>7.95</c:v>
                </c:pt>
                <c:pt idx="3">
                  <c:v>7.7</c:v>
                </c:pt>
                <c:pt idx="4">
                  <c:v>7.45</c:v>
                </c:pt>
                <c:pt idx="5">
                  <c:v>7.25</c:v>
                </c:pt>
                <c:pt idx="6">
                  <c:v>7.05</c:v>
                </c:pt>
                <c:pt idx="7">
                  <c:v>6.9</c:v>
                </c:pt>
                <c:pt idx="8">
                  <c:v>6.75</c:v>
                </c:pt>
                <c:pt idx="9">
                  <c:v>6.65</c:v>
                </c:pt>
                <c:pt idx="10">
                  <c:v>6.5</c:v>
                </c:pt>
                <c:pt idx="11">
                  <c:v>6.4</c:v>
                </c:pt>
                <c:pt idx="12">
                  <c:v>6.25</c:v>
                </c:pt>
                <c:pt idx="13">
                  <c:v>6.1</c:v>
                </c:pt>
                <c:pt idx="14">
                  <c:v>5.9</c:v>
                </c:pt>
                <c:pt idx="15">
                  <c:v>5.6</c:v>
                </c:pt>
                <c:pt idx="16">
                  <c:v>5.2</c:v>
                </c:pt>
                <c:pt idx="17">
                  <c:v>4.75</c:v>
                </c:pt>
                <c:pt idx="18">
                  <c:v>4.45</c:v>
                </c:pt>
                <c:pt idx="19">
                  <c:v>4.25</c:v>
                </c:pt>
                <c:pt idx="20">
                  <c:v>4</c:v>
                </c:pt>
                <c:pt idx="21">
                  <c:v>3.75</c:v>
                </c:pt>
                <c:pt idx="22">
                  <c:v>3.5</c:v>
                </c:pt>
                <c:pt idx="23">
                  <c:v>3.2250000000000001</c:v>
                </c:pt>
                <c:pt idx="24">
                  <c:v>3</c:v>
                </c:pt>
                <c:pt idx="25">
                  <c:v>2.8</c:v>
                </c:pt>
                <c:pt idx="26">
                  <c:v>2.5</c:v>
                </c:pt>
                <c:pt idx="27">
                  <c:v>2.25</c:v>
                </c:pt>
                <c:pt idx="28">
                  <c:v>2</c:v>
                </c:pt>
                <c:pt idx="29">
                  <c:v>1.75</c:v>
                </c:pt>
                <c:pt idx="30">
                  <c:v>1.5</c:v>
                </c:pt>
                <c:pt idx="31">
                  <c:v>1.25</c:v>
                </c:pt>
                <c:pt idx="32">
                  <c:v>1</c:v>
                </c:pt>
                <c:pt idx="33">
                  <c:v>0.55000000000000004</c:v>
                </c:pt>
                <c:pt idx="34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84288"/>
        <c:axId val="39886208"/>
      </c:lineChart>
      <c:catAx>
        <c:axId val="3988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cycles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5962754565132454"/>
              <c:y val="0.942833817070272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886208"/>
        <c:crosses val="autoZero"/>
        <c:auto val="1"/>
        <c:lblAlgn val="ctr"/>
        <c:lblOffset val="100"/>
        <c:noMultiLvlLbl val="0"/>
      </c:catAx>
      <c:valAx>
        <c:axId val="39886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Clamping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kN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4.346251358203549E-3"/>
              <c:y val="0.282300115129734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88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94062689827667E-2"/>
          <c:y val="3.5933029270114519E-2"/>
          <c:w val="0.80025233354342129"/>
          <c:h val="0.81616435875618731"/>
        </c:manualLayout>
      </c:layout>
      <c:lineChart>
        <c:grouping val="standard"/>
        <c:varyColors val="0"/>
        <c:ser>
          <c:idx val="0"/>
          <c:order val="0"/>
          <c:tx>
            <c:strRef>
              <c:f>Alle!$B$1</c:f>
              <c:strCache>
                <c:ptCount val="1"/>
                <c:pt idx="0">
                  <c:v>Original SCHNORR® 
Safety Washer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Alle!$B$2:$B$42</c:f>
              <c:numCache>
                <c:formatCode>General</c:formatCode>
                <c:ptCount val="41"/>
                <c:pt idx="0">
                  <c:v>9.1</c:v>
                </c:pt>
                <c:pt idx="1">
                  <c:v>8.75</c:v>
                </c:pt>
                <c:pt idx="2">
                  <c:v>8.65</c:v>
                </c:pt>
                <c:pt idx="3">
                  <c:v>8.5749999999999993</c:v>
                </c:pt>
                <c:pt idx="4">
                  <c:v>8.5</c:v>
                </c:pt>
                <c:pt idx="5">
                  <c:v>8.4700000000000006</c:v>
                </c:pt>
                <c:pt idx="6">
                  <c:v>8.4499999999999993</c:v>
                </c:pt>
                <c:pt idx="7">
                  <c:v>8.43</c:v>
                </c:pt>
                <c:pt idx="8">
                  <c:v>8.4</c:v>
                </c:pt>
                <c:pt idx="9">
                  <c:v>8.3800000000000008</c:v>
                </c:pt>
                <c:pt idx="10">
                  <c:v>8.36</c:v>
                </c:pt>
                <c:pt idx="11">
                  <c:v>8.33</c:v>
                </c:pt>
                <c:pt idx="12">
                  <c:v>8.3000000000000007</c:v>
                </c:pt>
                <c:pt idx="13">
                  <c:v>8.2799999999999994</c:v>
                </c:pt>
                <c:pt idx="14">
                  <c:v>8.26</c:v>
                </c:pt>
                <c:pt idx="15">
                  <c:v>8.23</c:v>
                </c:pt>
                <c:pt idx="16">
                  <c:v>8.1999999999999993</c:v>
                </c:pt>
                <c:pt idx="17">
                  <c:v>8.19</c:v>
                </c:pt>
                <c:pt idx="18">
                  <c:v>8.17</c:v>
                </c:pt>
                <c:pt idx="19">
                  <c:v>8.16</c:v>
                </c:pt>
                <c:pt idx="20">
                  <c:v>8.15</c:v>
                </c:pt>
                <c:pt idx="21">
                  <c:v>8.14</c:v>
                </c:pt>
                <c:pt idx="22">
                  <c:v>8.1349999999999998</c:v>
                </c:pt>
                <c:pt idx="23">
                  <c:v>8.1300000000000008</c:v>
                </c:pt>
                <c:pt idx="24">
                  <c:v>8.125</c:v>
                </c:pt>
                <c:pt idx="25">
                  <c:v>8.1199999999999992</c:v>
                </c:pt>
                <c:pt idx="26">
                  <c:v>8.1180000000000003</c:v>
                </c:pt>
                <c:pt idx="27">
                  <c:v>8.1129999999999995</c:v>
                </c:pt>
                <c:pt idx="28">
                  <c:v>8.1</c:v>
                </c:pt>
                <c:pt idx="29">
                  <c:v>8.09</c:v>
                </c:pt>
                <c:pt idx="30">
                  <c:v>8.07</c:v>
                </c:pt>
                <c:pt idx="31">
                  <c:v>8.06</c:v>
                </c:pt>
                <c:pt idx="32">
                  <c:v>8.0500000000000007</c:v>
                </c:pt>
                <c:pt idx="33">
                  <c:v>8.0399999999999991</c:v>
                </c:pt>
                <c:pt idx="34">
                  <c:v>8.0350000000000001</c:v>
                </c:pt>
                <c:pt idx="35">
                  <c:v>8.0299999999999994</c:v>
                </c:pt>
                <c:pt idx="36">
                  <c:v>8.0250000000000004</c:v>
                </c:pt>
                <c:pt idx="37">
                  <c:v>8.02</c:v>
                </c:pt>
                <c:pt idx="38">
                  <c:v>8.0150000000000006</c:v>
                </c:pt>
                <c:pt idx="39">
                  <c:v>8.0075000000000003</c:v>
                </c:pt>
                <c:pt idx="40">
                  <c:v>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Alle!$H$1</c:f>
              <c:strCache>
                <c:ptCount val="1"/>
                <c:pt idx="0">
                  <c:v>RIPP-Lock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Alle!$H$2:$H$42</c:f>
              <c:numCache>
                <c:formatCode>General</c:formatCode>
                <c:ptCount val="41"/>
                <c:pt idx="0">
                  <c:v>9.1</c:v>
                </c:pt>
                <c:pt idx="1">
                  <c:v>8.1</c:v>
                </c:pt>
                <c:pt idx="2">
                  <c:v>7.8</c:v>
                </c:pt>
                <c:pt idx="3">
                  <c:v>7.5</c:v>
                </c:pt>
                <c:pt idx="4">
                  <c:v>7.3</c:v>
                </c:pt>
                <c:pt idx="5">
                  <c:v>7.05</c:v>
                </c:pt>
                <c:pt idx="6">
                  <c:v>6.9</c:v>
                </c:pt>
                <c:pt idx="7">
                  <c:v>6.75</c:v>
                </c:pt>
                <c:pt idx="8">
                  <c:v>6.6</c:v>
                </c:pt>
                <c:pt idx="9">
                  <c:v>6.5</c:v>
                </c:pt>
                <c:pt idx="10">
                  <c:v>6.4</c:v>
                </c:pt>
                <c:pt idx="11">
                  <c:v>6.3</c:v>
                </c:pt>
                <c:pt idx="12">
                  <c:v>6.2</c:v>
                </c:pt>
                <c:pt idx="13">
                  <c:v>6.08</c:v>
                </c:pt>
                <c:pt idx="14">
                  <c:v>5.9</c:v>
                </c:pt>
                <c:pt idx="15">
                  <c:v>5.68</c:v>
                </c:pt>
                <c:pt idx="16">
                  <c:v>5.3</c:v>
                </c:pt>
                <c:pt idx="17">
                  <c:v>4.8499999999999996</c:v>
                </c:pt>
                <c:pt idx="18">
                  <c:v>3.9</c:v>
                </c:pt>
                <c:pt idx="19">
                  <c:v>3.1</c:v>
                </c:pt>
                <c:pt idx="20">
                  <c:v>2.1</c:v>
                </c:pt>
                <c:pt idx="21">
                  <c:v>1.5</c:v>
                </c:pt>
                <c:pt idx="22">
                  <c:v>1.1000000000000001</c:v>
                </c:pt>
                <c:pt idx="23">
                  <c:v>0.8</c:v>
                </c:pt>
                <c:pt idx="24">
                  <c:v>0.5</c:v>
                </c:pt>
                <c:pt idx="25">
                  <c:v>0.25</c:v>
                </c:pt>
                <c:pt idx="26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47296"/>
        <c:axId val="40249216"/>
      </c:lineChart>
      <c:catAx>
        <c:axId val="4024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cycles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7483942540503701"/>
              <c:y val="0.942833817070272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249216"/>
        <c:crosses val="autoZero"/>
        <c:auto val="1"/>
        <c:lblAlgn val="ctr"/>
        <c:lblOffset val="100"/>
        <c:noMultiLvlLbl val="0"/>
      </c:catAx>
      <c:valAx>
        <c:axId val="40249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Clamping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kN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4.346251358203549E-3"/>
              <c:y val="0.26596692000695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24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94062689827667E-2"/>
          <c:y val="3.5933029270114519E-2"/>
          <c:w val="0.7930085812797486"/>
          <c:h val="0.81616435875618731"/>
        </c:manualLayout>
      </c:layout>
      <c:lineChart>
        <c:grouping val="standard"/>
        <c:varyColors val="0"/>
        <c:ser>
          <c:idx val="0"/>
          <c:order val="0"/>
          <c:tx>
            <c:strRef>
              <c:f>Alle!$B$1</c:f>
              <c:strCache>
                <c:ptCount val="1"/>
                <c:pt idx="0">
                  <c:v>Original SCHNORR® 
Safety Washer</c:v>
                </c:pt>
              </c:strCache>
            </c:strRef>
          </c:tx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Alle!$B$2:$B$42</c:f>
              <c:numCache>
                <c:formatCode>General</c:formatCode>
                <c:ptCount val="41"/>
                <c:pt idx="0">
                  <c:v>9.1</c:v>
                </c:pt>
                <c:pt idx="1">
                  <c:v>8.75</c:v>
                </c:pt>
                <c:pt idx="2">
                  <c:v>8.65</c:v>
                </c:pt>
                <c:pt idx="3">
                  <c:v>8.5749999999999993</c:v>
                </c:pt>
                <c:pt idx="4">
                  <c:v>8.5</c:v>
                </c:pt>
                <c:pt idx="5">
                  <c:v>8.4700000000000006</c:v>
                </c:pt>
                <c:pt idx="6">
                  <c:v>8.4499999999999993</c:v>
                </c:pt>
                <c:pt idx="7">
                  <c:v>8.43</c:v>
                </c:pt>
                <c:pt idx="8">
                  <c:v>8.4</c:v>
                </c:pt>
                <c:pt idx="9">
                  <c:v>8.3800000000000008</c:v>
                </c:pt>
                <c:pt idx="10">
                  <c:v>8.36</c:v>
                </c:pt>
                <c:pt idx="11">
                  <c:v>8.33</c:v>
                </c:pt>
                <c:pt idx="12">
                  <c:v>8.3000000000000007</c:v>
                </c:pt>
                <c:pt idx="13">
                  <c:v>8.2799999999999994</c:v>
                </c:pt>
                <c:pt idx="14">
                  <c:v>8.26</c:v>
                </c:pt>
                <c:pt idx="15">
                  <c:v>8.23</c:v>
                </c:pt>
                <c:pt idx="16">
                  <c:v>8.1999999999999993</c:v>
                </c:pt>
                <c:pt idx="17">
                  <c:v>8.19</c:v>
                </c:pt>
                <c:pt idx="18">
                  <c:v>8.17</c:v>
                </c:pt>
                <c:pt idx="19">
                  <c:v>8.16</c:v>
                </c:pt>
                <c:pt idx="20">
                  <c:v>8.15</c:v>
                </c:pt>
                <c:pt idx="21">
                  <c:v>8.14</c:v>
                </c:pt>
                <c:pt idx="22">
                  <c:v>8.1349999999999998</c:v>
                </c:pt>
                <c:pt idx="23">
                  <c:v>8.1300000000000008</c:v>
                </c:pt>
                <c:pt idx="24">
                  <c:v>8.125</c:v>
                </c:pt>
                <c:pt idx="25">
                  <c:v>8.1199999999999992</c:v>
                </c:pt>
                <c:pt idx="26">
                  <c:v>8.1180000000000003</c:v>
                </c:pt>
                <c:pt idx="27">
                  <c:v>8.1129999999999995</c:v>
                </c:pt>
                <c:pt idx="28">
                  <c:v>8.1</c:v>
                </c:pt>
                <c:pt idx="29">
                  <c:v>8.09</c:v>
                </c:pt>
                <c:pt idx="30">
                  <c:v>8.07</c:v>
                </c:pt>
                <c:pt idx="31">
                  <c:v>8.06</c:v>
                </c:pt>
                <c:pt idx="32">
                  <c:v>8.0500000000000007</c:v>
                </c:pt>
                <c:pt idx="33">
                  <c:v>8.0399999999999991</c:v>
                </c:pt>
                <c:pt idx="34">
                  <c:v>8.0350000000000001</c:v>
                </c:pt>
                <c:pt idx="35">
                  <c:v>8.0299999999999994</c:v>
                </c:pt>
                <c:pt idx="36">
                  <c:v>8.0250000000000004</c:v>
                </c:pt>
                <c:pt idx="37">
                  <c:v>8.02</c:v>
                </c:pt>
                <c:pt idx="38">
                  <c:v>8.0150000000000006</c:v>
                </c:pt>
                <c:pt idx="39">
                  <c:v>8.0075000000000003</c:v>
                </c:pt>
                <c:pt idx="40">
                  <c:v>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Alle!$I$1</c:f>
              <c:strCache>
                <c:ptCount val="1"/>
                <c:pt idx="0">
                  <c:v>Federscheibe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Alle!$A$2:$A$42</c:f>
              <c:numCache>
                <c:formatCode>General</c:formatCode>
                <c:ptCount val="4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</c:numCache>
            </c:numRef>
          </c:cat>
          <c:val>
            <c:numRef>
              <c:f>Alle!$I$2:$I$42</c:f>
              <c:numCache>
                <c:formatCode>General</c:formatCode>
                <c:ptCount val="41"/>
                <c:pt idx="0">
                  <c:v>9.1</c:v>
                </c:pt>
                <c:pt idx="1">
                  <c:v>8.6</c:v>
                </c:pt>
                <c:pt idx="2">
                  <c:v>8.1</c:v>
                </c:pt>
                <c:pt idx="3">
                  <c:v>7.65</c:v>
                </c:pt>
                <c:pt idx="4">
                  <c:v>6.95</c:v>
                </c:pt>
                <c:pt idx="5">
                  <c:v>5.8</c:v>
                </c:pt>
                <c:pt idx="6">
                  <c:v>2.9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81984"/>
        <c:axId val="40296448"/>
      </c:lineChart>
      <c:catAx>
        <c:axId val="4028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cycles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9946818310152382"/>
              <c:y val="0.942833817070272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296448"/>
        <c:crosses val="autoZero"/>
        <c:auto val="1"/>
        <c:lblAlgn val="ctr"/>
        <c:lblOffset val="100"/>
        <c:noMultiLvlLbl val="0"/>
      </c:catAx>
      <c:valAx>
        <c:axId val="40296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Clamping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kN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4.346251358203549E-3"/>
              <c:y val="0.26596692000695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281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06AD-9224-4921-AC4F-44DB2A79BFF0}" type="datetimeFigureOut">
              <a:rPr lang="de-DE" smtClean="0"/>
              <a:t>16.04.2014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A0D0-73E9-462A-A72B-7BFC87422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31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A0D0-73E9-462A-A72B-7BFC87422FA7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16175" y="1433513"/>
            <a:ext cx="6532563" cy="239712"/>
            <a:chOff x="1522" y="903"/>
            <a:chExt cx="4115" cy="151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522" y="903"/>
              <a:ext cx="823" cy="15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tx2"/>
                  </a:solidFill>
                </a:rPr>
                <a:t>Unternehmen</a:t>
              </a: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345" y="903"/>
              <a:ext cx="823" cy="15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tx2"/>
                  </a:solidFill>
                </a:rPr>
                <a:t>Fertigung</a:t>
              </a: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168" y="903"/>
              <a:ext cx="823" cy="15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tx2"/>
                  </a:solidFill>
                </a:rPr>
                <a:t>Produkte</a:t>
              </a: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91" y="904"/>
              <a:ext cx="823" cy="15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tx2"/>
                  </a:solidFill>
                </a:rPr>
                <a:t>Kompetenz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814" y="904"/>
              <a:ext cx="823" cy="15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tx2"/>
                  </a:solidFill>
                </a:rPr>
                <a:t>Musterfirma</a:t>
              </a:r>
            </a:p>
          </p:txBody>
        </p:sp>
      </p:grpSp>
      <p:pic>
        <p:nvPicPr>
          <p:cNvPr id="9" name="Picture 14" descr="Titelseit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5301208"/>
            <a:ext cx="3960812" cy="1029395"/>
          </a:xfrm>
        </p:spPr>
        <p:txBody>
          <a:bodyPr/>
          <a:lstStyle>
            <a:lvl1pPr>
              <a:lnSpc>
                <a:spcPct val="135000"/>
              </a:lnSpc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7652" b="12208"/>
          <a:stretch/>
        </p:blipFill>
        <p:spPr bwMode="auto">
          <a:xfrm>
            <a:off x="335488" y="3933056"/>
            <a:ext cx="1846996" cy="5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000" y="2565400"/>
            <a:ext cx="8766000" cy="3797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766488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66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00" y="1546870"/>
            <a:ext cx="3293880" cy="80201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000" y="2708920"/>
            <a:ext cx="3293880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50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766488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211082" y="3429000"/>
            <a:ext cx="2700000" cy="2717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212400" y="2492896"/>
            <a:ext cx="2700000" cy="783778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3131840" y="3430800"/>
            <a:ext cx="2700000" cy="2717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6228184" y="3429000"/>
            <a:ext cx="2700000" cy="2717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6"/>
          </p:nvPr>
        </p:nvSpPr>
        <p:spPr>
          <a:xfrm>
            <a:off x="3131840" y="2492896"/>
            <a:ext cx="2700000" cy="783778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7"/>
          </p:nvPr>
        </p:nvSpPr>
        <p:spPr>
          <a:xfrm>
            <a:off x="6228184" y="2492896"/>
            <a:ext cx="2700000" cy="783778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28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766488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3"/>
          </p:nvPr>
        </p:nvSpPr>
        <p:spPr>
          <a:xfrm>
            <a:off x="212400" y="2492896"/>
            <a:ext cx="2088000" cy="783778"/>
          </a:xfrm>
        </p:spPr>
        <p:txBody>
          <a:bodyPr anchor="t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211082" y="3429000"/>
            <a:ext cx="2088000" cy="27171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2411760" y="2492896"/>
            <a:ext cx="2088000" cy="783778"/>
          </a:xfrm>
        </p:spPr>
        <p:txBody>
          <a:bodyPr anchor="t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5"/>
          </p:nvPr>
        </p:nvSpPr>
        <p:spPr>
          <a:xfrm>
            <a:off x="4644008" y="2492896"/>
            <a:ext cx="2088000" cy="783778"/>
          </a:xfrm>
        </p:spPr>
        <p:txBody>
          <a:bodyPr anchor="t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6"/>
          </p:nvPr>
        </p:nvSpPr>
        <p:spPr>
          <a:xfrm>
            <a:off x="6856236" y="2492896"/>
            <a:ext cx="2088000" cy="783778"/>
          </a:xfrm>
        </p:spPr>
        <p:txBody>
          <a:bodyPr anchor="t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7"/>
          </p:nvPr>
        </p:nvSpPr>
        <p:spPr>
          <a:xfrm>
            <a:off x="2411760" y="3429000"/>
            <a:ext cx="2088000" cy="27171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8"/>
          </p:nvPr>
        </p:nvSpPr>
        <p:spPr>
          <a:xfrm>
            <a:off x="4644008" y="3429000"/>
            <a:ext cx="2088000" cy="27171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9"/>
          </p:nvPr>
        </p:nvSpPr>
        <p:spPr>
          <a:xfrm>
            <a:off x="6858000" y="3429000"/>
            <a:ext cx="2088000" cy="27171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95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766488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11082" y="3645024"/>
            <a:ext cx="1692000" cy="172819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212400" y="2852936"/>
            <a:ext cx="1692000" cy="423738"/>
          </a:xfrm>
        </p:spPr>
        <p:txBody>
          <a:bodyPr anchor="t"/>
          <a:lstStyle>
            <a:lvl1pPr marL="0" indent="0" algn="ctr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6"/>
          </p:nvPr>
        </p:nvSpPr>
        <p:spPr>
          <a:xfrm>
            <a:off x="1978400" y="2852936"/>
            <a:ext cx="1692000" cy="423738"/>
          </a:xfrm>
        </p:spPr>
        <p:txBody>
          <a:bodyPr anchor="t"/>
          <a:lstStyle>
            <a:lvl1pPr marL="0" indent="0" algn="ctr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3723844" y="2852936"/>
            <a:ext cx="1692000" cy="423738"/>
          </a:xfrm>
        </p:spPr>
        <p:txBody>
          <a:bodyPr anchor="t"/>
          <a:lstStyle>
            <a:lvl1pPr marL="0" indent="0" algn="ctr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8"/>
          </p:nvPr>
        </p:nvSpPr>
        <p:spPr>
          <a:xfrm>
            <a:off x="5486540" y="2852936"/>
            <a:ext cx="1692000" cy="423738"/>
          </a:xfrm>
        </p:spPr>
        <p:txBody>
          <a:bodyPr anchor="t"/>
          <a:lstStyle>
            <a:lvl1pPr marL="0" indent="0" algn="ctr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7236296" y="2852936"/>
            <a:ext cx="1692000" cy="423738"/>
          </a:xfrm>
        </p:spPr>
        <p:txBody>
          <a:bodyPr anchor="t"/>
          <a:lstStyle>
            <a:lvl1pPr marL="0" indent="0" algn="ctr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20"/>
          </p:nvPr>
        </p:nvSpPr>
        <p:spPr>
          <a:xfrm>
            <a:off x="1979712" y="3645024"/>
            <a:ext cx="1692000" cy="172819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sz="half" idx="21"/>
          </p:nvPr>
        </p:nvSpPr>
        <p:spPr>
          <a:xfrm>
            <a:off x="3722400" y="3645024"/>
            <a:ext cx="1692000" cy="172819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sz="half" idx="22"/>
          </p:nvPr>
        </p:nvSpPr>
        <p:spPr>
          <a:xfrm>
            <a:off x="5486400" y="3645024"/>
            <a:ext cx="1692000" cy="172819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3"/>
          </p:nvPr>
        </p:nvSpPr>
        <p:spPr>
          <a:xfrm>
            <a:off x="7236296" y="3645024"/>
            <a:ext cx="1692000" cy="172819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87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694480" cy="27463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©Copyright SCHNORR 2012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96138" y="2348880"/>
            <a:ext cx="8696342" cy="37772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48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©Copyright SCHNORR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40638" y="1958975"/>
            <a:ext cx="6464970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46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0800" y="2565400"/>
            <a:ext cx="6464970" cy="3797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40638" y="1958975"/>
            <a:ext cx="6464970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96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86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40800" y="2565400"/>
            <a:ext cx="3237582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73750" y="2565400"/>
            <a:ext cx="3074988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40638" y="1958975"/>
            <a:ext cx="6464970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8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8000" y="2429198"/>
            <a:ext cx="42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8000" y="3068959"/>
            <a:ext cx="4248000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429198"/>
            <a:ext cx="42474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247455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766488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55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0638" y="1958975"/>
            <a:ext cx="6464970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36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15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00" y="1958975"/>
            <a:ext cx="8766488" cy="274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93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96850" y="6472238"/>
            <a:ext cx="8751888" cy="206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7950" y="1958975"/>
            <a:ext cx="630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7950" y="2565400"/>
            <a:ext cx="63007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507163"/>
            <a:ext cx="4373563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©Copyright SCHNORR 2013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5050" y="6507163"/>
            <a:ext cx="228600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82C0A9B-0E3E-40B9-8018-1EC2084F6A03}" type="slidenum">
              <a:rPr lang="de-DE" smtClean="0"/>
              <a:t>‹Nr.›</a:t>
            </a:fld>
            <a:endParaRPr lang="de-DE"/>
          </a:p>
        </p:txBody>
      </p:sp>
      <p:pic>
        <p:nvPicPr>
          <p:cNvPr id="2062" name="Picture 21" descr="Chart_Balk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35538" y="14710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7652" b="12208"/>
          <a:stretch/>
        </p:blipFill>
        <p:spPr bwMode="auto">
          <a:xfrm>
            <a:off x="335488" y="612474"/>
            <a:ext cx="1846996" cy="5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3" r:id="rId9"/>
    <p:sldLayoutId id="2147483688" r:id="rId10"/>
    <p:sldLayoutId id="2147483684" r:id="rId11"/>
    <p:sldLayoutId id="2147483685" r:id="rId12"/>
    <p:sldLayoutId id="2147483686" r:id="rId13"/>
    <p:sldLayoutId id="2147483687" r:id="rId14"/>
    <p:sldLayoutId id="2147483689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1600">
          <a:solidFill>
            <a:schemeClr val="tx1"/>
          </a:solidFill>
          <a:latin typeface="+mn-lt"/>
        </a:defRPr>
      </a:lvl2pPr>
      <a:lvl3pPr marL="54133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898525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1600">
          <a:solidFill>
            <a:schemeClr val="tx1"/>
          </a:solidFill>
          <a:latin typeface="+mn-lt"/>
        </a:defRPr>
      </a:lvl4pPr>
      <a:lvl5pPr marL="1257300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714500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171700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628900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086100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528" y="5301208"/>
            <a:ext cx="8568952" cy="592022"/>
          </a:xfrm>
        </p:spPr>
        <p:txBody>
          <a:bodyPr/>
          <a:lstStyle/>
          <a:p>
            <a:pPr algn="ctr"/>
            <a:r>
              <a:rPr lang="de-DE" sz="3200" b="1" dirty="0" err="1" smtClean="0"/>
              <a:t>Comparative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vibration</a:t>
            </a:r>
            <a:r>
              <a:rPr lang="de-DE" sz="3200" b="1" dirty="0" smtClean="0"/>
              <a:t> Test (Junker Test)</a:t>
            </a:r>
            <a:endParaRPr lang="de-DE" sz="32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7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 txBox="1">
            <a:spLocks/>
          </p:cNvSpPr>
          <p:nvPr/>
        </p:nvSpPr>
        <p:spPr bwMode="auto">
          <a:xfrm>
            <a:off x="198000" y="1722874"/>
            <a:ext cx="8766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dirty="0" smtClean="0"/>
              <a:t>Vibration Test </a:t>
            </a:r>
            <a:r>
              <a:rPr lang="de-DE" dirty="0" err="1" smtClean="0"/>
              <a:t>results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Original SCHNORR</a:t>
            </a:r>
            <a:r>
              <a:rPr lang="de-DE" baseline="30000" dirty="0" smtClean="0"/>
              <a:t>®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r>
              <a:rPr lang="de-DE" dirty="0" smtClean="0"/>
              <a:t> vs. </a:t>
            </a:r>
            <a:r>
              <a:rPr lang="de-DE" dirty="0" err="1" smtClean="0"/>
              <a:t>Detent-Edged</a:t>
            </a:r>
            <a:r>
              <a:rPr lang="de-DE" dirty="0" smtClean="0"/>
              <a:t> </a:t>
            </a:r>
            <a:r>
              <a:rPr lang="de-DE" dirty="0" err="1" smtClean="0"/>
              <a:t>Washer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029079"/>
              </p:ext>
            </p:extLst>
          </p:nvPr>
        </p:nvGraphicFramePr>
        <p:xfrm>
          <a:off x="198438" y="2565400"/>
          <a:ext cx="8766175" cy="38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nhaltsplatzhalter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/>
          <a:stretch/>
        </p:blipFill>
        <p:spPr>
          <a:xfrm>
            <a:off x="7681848" y="4608124"/>
            <a:ext cx="1354648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 bwMode="auto">
          <a:xfrm>
            <a:off x="198000" y="1722874"/>
            <a:ext cx="8766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dirty="0" smtClean="0"/>
              <a:t>Vibration Test </a:t>
            </a:r>
            <a:r>
              <a:rPr lang="de-DE" dirty="0" err="1" smtClean="0"/>
              <a:t>results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Original SCHNORR</a:t>
            </a:r>
            <a:r>
              <a:rPr lang="de-DE" baseline="30000" dirty="0" smtClean="0"/>
              <a:t>®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r>
              <a:rPr lang="de-DE" dirty="0" smtClean="0"/>
              <a:t> vs. </a:t>
            </a:r>
            <a:r>
              <a:rPr lang="de-DE" dirty="0" err="1" smtClean="0"/>
              <a:t>Ripped</a:t>
            </a:r>
            <a:r>
              <a:rPr lang="de-DE" dirty="0" smtClean="0"/>
              <a:t> </a:t>
            </a:r>
            <a:r>
              <a:rPr lang="de-DE" dirty="0" err="1" smtClean="0"/>
              <a:t>Washer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55161"/>
              </p:ext>
            </p:extLst>
          </p:nvPr>
        </p:nvGraphicFramePr>
        <p:xfrm>
          <a:off x="198438" y="2565400"/>
          <a:ext cx="8766175" cy="38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nhaltsplatzhalter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79" y="4941168"/>
            <a:ext cx="1243013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050417"/>
              </p:ext>
            </p:extLst>
          </p:nvPr>
        </p:nvGraphicFramePr>
        <p:xfrm>
          <a:off x="198438" y="2565400"/>
          <a:ext cx="8766175" cy="38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nhaltsplatzhalter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53136"/>
            <a:ext cx="1117600" cy="1087120"/>
          </a:xfrm>
          <a:prstGeom prst="rect">
            <a:avLst/>
          </a:prstGeom>
        </p:spPr>
      </p:pic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198000" y="1722874"/>
            <a:ext cx="8766488" cy="553998"/>
          </a:xfrm>
        </p:spPr>
        <p:txBody>
          <a:bodyPr/>
          <a:lstStyle/>
          <a:p>
            <a:r>
              <a:rPr lang="de-DE" dirty="0"/>
              <a:t>Vibration Test </a:t>
            </a:r>
            <a:r>
              <a:rPr lang="de-DE" dirty="0" err="1"/>
              <a:t>results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Original SCHNORR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r>
              <a:rPr lang="de-DE" dirty="0" smtClean="0"/>
              <a:t> </a:t>
            </a:r>
            <a:r>
              <a:rPr lang="de-DE" dirty="0"/>
              <a:t>vs. </a:t>
            </a:r>
            <a:r>
              <a:rPr lang="de-DE" dirty="0" smtClean="0"/>
              <a:t>Spring </a:t>
            </a:r>
            <a:r>
              <a:rPr lang="de-DE" dirty="0" err="1" smtClean="0"/>
              <a:t>Washer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1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Original SCHNORR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washers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misc</a:t>
            </a:r>
            <a:r>
              <a:rPr lang="de-DE" dirty="0" smtClean="0"/>
              <a:t>. </a:t>
            </a:r>
            <a:r>
              <a:rPr lang="de-DE" dirty="0" err="1"/>
              <a:t>b</a:t>
            </a:r>
            <a:r>
              <a:rPr lang="de-DE" dirty="0" err="1" smtClean="0"/>
              <a:t>olt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pic>
        <p:nvPicPr>
          <p:cNvPr id="1026" name="Picture 2" descr="H:\Grafik Rütteltest EN.tif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/>
          <a:stretch/>
        </p:blipFill>
        <p:spPr bwMode="auto">
          <a:xfrm>
            <a:off x="199700" y="2449986"/>
            <a:ext cx="8748000" cy="39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Résumé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The Junker test clearly shows a superior locking performance of the Original </a:t>
            </a:r>
            <a:r>
              <a:rPr lang="en-US" dirty="0" err="1" smtClean="0"/>
              <a:t>Schnorr</a:t>
            </a:r>
            <a:r>
              <a:rPr lang="en-US" baseline="30000" dirty="0" smtClean="0"/>
              <a:t>®</a:t>
            </a:r>
            <a:r>
              <a:rPr lang="en-US" dirty="0" smtClean="0"/>
              <a:t> safety washers in term of number of cycles lasted and in term of residual spring load after 2000 cycles in comparison to split lock washers,</a:t>
            </a:r>
            <a:r>
              <a:rPr lang="de-DE" dirty="0"/>
              <a:t> </a:t>
            </a:r>
            <a:r>
              <a:rPr lang="de-DE" dirty="0" err="1"/>
              <a:t>detent-edged</a:t>
            </a:r>
            <a:r>
              <a:rPr lang="de-DE" dirty="0"/>
              <a:t> </a:t>
            </a:r>
            <a:r>
              <a:rPr lang="de-DE" dirty="0" err="1" smtClean="0"/>
              <a:t>washer</a:t>
            </a:r>
            <a:r>
              <a:rPr lang="de-DE" dirty="0" smtClean="0"/>
              <a:t>,</a:t>
            </a:r>
            <a:r>
              <a:rPr lang="en-US" dirty="0" smtClean="0"/>
              <a:t> ripped washers and spring washers (DIN 137 B)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The test also shows that Original </a:t>
            </a:r>
            <a:r>
              <a:rPr lang="en-US" dirty="0" err="1"/>
              <a:t>Schnorr</a:t>
            </a:r>
            <a:r>
              <a:rPr lang="en-US" baseline="30000" dirty="0"/>
              <a:t>®</a:t>
            </a:r>
            <a:r>
              <a:rPr lang="en-US" dirty="0"/>
              <a:t> safety washers </a:t>
            </a:r>
            <a:r>
              <a:rPr lang="en-US" dirty="0" smtClean="0"/>
              <a:t>have the same locking performance as all kinds of multifunctional wedge-locking washers just like Nord-Lock, Twin-Lock and </a:t>
            </a:r>
            <a:r>
              <a:rPr lang="en-US" dirty="0" err="1" smtClean="0"/>
              <a:t>Heico</a:t>
            </a:r>
            <a:r>
              <a:rPr lang="en-US" dirty="0" smtClean="0"/>
              <a:t>-Lock.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98000" y="1844824"/>
            <a:ext cx="8766000" cy="4608512"/>
          </a:xfrm>
        </p:spPr>
        <p:txBody>
          <a:bodyPr/>
          <a:lstStyle/>
          <a:p>
            <a:r>
              <a:rPr lang="en-US" b="1" dirty="0" smtClean="0"/>
              <a:t>1. Description of the test</a:t>
            </a:r>
          </a:p>
          <a:p>
            <a:pPr marL="0" indent="0"/>
            <a:r>
              <a:rPr lang="en-US" sz="1200" dirty="0" smtClean="0"/>
              <a:t>Vibration tests (Junker test) for evaluating locking performance of </a:t>
            </a:r>
            <a:r>
              <a:rPr lang="en-US" sz="1200" b="1" dirty="0" smtClean="0"/>
              <a:t>Original SCHNORR</a:t>
            </a:r>
            <a:r>
              <a:rPr lang="en-US" sz="1200" b="1" baseline="30000" dirty="0" smtClean="0"/>
              <a:t>®</a:t>
            </a:r>
            <a:r>
              <a:rPr lang="en-US" sz="1200" b="1" dirty="0" smtClean="0"/>
              <a:t> safety washers </a:t>
            </a:r>
            <a:r>
              <a:rPr lang="en-US" sz="1200" dirty="0" smtClean="0"/>
              <a:t>M8 made of carbon steel/spring steel (</a:t>
            </a:r>
            <a:r>
              <a:rPr lang="en-US" sz="1200" b="1" dirty="0" smtClean="0"/>
              <a:t>DIN EN 10132-4</a:t>
            </a:r>
            <a:r>
              <a:rPr lang="en-US" sz="1200" dirty="0" smtClean="0"/>
              <a:t>) with zinc-flake coating as well as tests of a competitors products for performance comparison</a:t>
            </a:r>
          </a:p>
          <a:p>
            <a:pPr marL="0" indent="0"/>
            <a:endParaRPr lang="en-US" sz="1200" dirty="0" smtClean="0"/>
          </a:p>
          <a:p>
            <a:pPr marL="0" indent="0"/>
            <a:r>
              <a:rPr lang="en-US" b="1" dirty="0" smtClean="0"/>
              <a:t>2. Reference standards of the test</a:t>
            </a:r>
          </a:p>
          <a:p>
            <a:pPr marL="0" indent="0"/>
            <a:r>
              <a:rPr lang="en-US" sz="1200" dirty="0" smtClean="0"/>
              <a:t>The tests were based on the following reference standards:</a:t>
            </a:r>
          </a:p>
          <a:p>
            <a:pPr marL="0" indent="0">
              <a:tabLst>
                <a:tab pos="88900" algn="l"/>
              </a:tabLst>
            </a:pPr>
            <a:r>
              <a:rPr lang="en-US" sz="1200" dirty="0" smtClean="0"/>
              <a:t>-	</a:t>
            </a:r>
            <a:r>
              <a:rPr lang="en-US" sz="1200" b="1" dirty="0" smtClean="0"/>
              <a:t>DIN 25201-4:2010-03 </a:t>
            </a:r>
            <a:r>
              <a:rPr lang="en-US" sz="1200" dirty="0" smtClean="0"/>
              <a:t>design guide for railway vehicles and their components – Bolted joints – Part 4: Securing of bolting joints – 	Appendix B</a:t>
            </a:r>
          </a:p>
          <a:p>
            <a:pPr marL="0" indent="0">
              <a:tabLst>
                <a:tab pos="88900" algn="l"/>
              </a:tabLst>
            </a:pPr>
            <a:r>
              <a:rPr lang="en-US" sz="1200" dirty="0" smtClean="0"/>
              <a:t>-	</a:t>
            </a:r>
            <a:r>
              <a:rPr lang="en-US" sz="1200" b="1" dirty="0" smtClean="0"/>
              <a:t>DIN 65151:2002-08 </a:t>
            </a:r>
            <a:r>
              <a:rPr lang="en-US" sz="1200" dirty="0" smtClean="0"/>
              <a:t>Aerospace series – Dynamic testing of the locking characteristics of fasteners under transverse loading 	conditions (vibration test)</a:t>
            </a:r>
          </a:p>
          <a:p>
            <a:pPr marL="0" indent="0">
              <a:tabLst>
                <a:tab pos="88900" algn="l"/>
              </a:tabLst>
            </a:pPr>
            <a:endParaRPr lang="en-US" sz="1200" dirty="0" smtClean="0"/>
          </a:p>
          <a:p>
            <a:pPr marL="0" indent="0">
              <a:tabLst>
                <a:tab pos="88900" algn="l"/>
              </a:tabLst>
            </a:pPr>
            <a:r>
              <a:rPr lang="en-US" b="1" dirty="0" smtClean="0"/>
              <a:t>3. Test parameters and test implementation</a:t>
            </a:r>
          </a:p>
          <a:p>
            <a:pPr marL="0" indent="0">
              <a:tabLst>
                <a:tab pos="88900" algn="l"/>
              </a:tabLst>
            </a:pPr>
            <a:r>
              <a:rPr lang="en-US" sz="1200" b="1" dirty="0" smtClean="0"/>
              <a:t>Setting trials:</a:t>
            </a:r>
            <a:r>
              <a:rPr lang="en-US" sz="1200" dirty="0" smtClean="0"/>
              <a:t>	</a:t>
            </a:r>
            <a:br>
              <a:rPr lang="en-US" sz="1200" dirty="0" smtClean="0"/>
            </a:br>
            <a:r>
              <a:rPr lang="en-US" sz="1200" dirty="0" smtClean="0"/>
              <a:t>Before testing, the setting trials were implemented according to the requirements of point B.3 of the DIN 25201-4. </a:t>
            </a:r>
            <a:br>
              <a:rPr lang="en-US" sz="1200" dirty="0" smtClean="0"/>
            </a:br>
            <a:r>
              <a:rPr lang="en-US" sz="1200" dirty="0" smtClean="0"/>
              <a:t>Flat washers according to DIN EN ISO 7093-1 were used as counter surface.</a:t>
            </a:r>
          </a:p>
          <a:p>
            <a:pPr marL="0" indent="0">
              <a:tabLst>
                <a:tab pos="88900" algn="l"/>
              </a:tabLst>
            </a:pPr>
            <a:r>
              <a:rPr lang="en-US" sz="1200" b="1" dirty="0" smtClean="0"/>
              <a:t>Vibration frequency used in tests: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frequency of the traverse displacements used was 12,5 Hz.</a:t>
            </a:r>
          </a:p>
          <a:p>
            <a:pPr marL="0" indent="0">
              <a:tabLst>
                <a:tab pos="88900" algn="l"/>
              </a:tabLst>
            </a:pPr>
            <a:r>
              <a:rPr lang="en-US" sz="1200" b="1" dirty="0" smtClean="0"/>
              <a:t>Preload and lubrication: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tested sets were tightened by wrench until the required preload corresponding to table B.1 of the DIN 25201-4 was reached.</a:t>
            </a:r>
            <a:br>
              <a:rPr lang="en-US" sz="1200" dirty="0" smtClean="0"/>
            </a:br>
            <a:r>
              <a:rPr lang="en-US" sz="1200" dirty="0" smtClean="0"/>
              <a:t>For the objects made of carbon/spring steel (</a:t>
            </a:r>
            <a:r>
              <a:rPr lang="en-US" sz="1200" dirty="0"/>
              <a:t>DIN EN </a:t>
            </a:r>
            <a:r>
              <a:rPr lang="en-US" sz="1200" dirty="0" smtClean="0"/>
              <a:t>10132-4) screws M8 in quality 8.8 were used, with a preload of </a:t>
            </a:r>
            <a:r>
              <a:rPr lang="en-US" sz="1200" dirty="0" err="1" smtClean="0"/>
              <a:t>Fv</a:t>
            </a:r>
            <a:r>
              <a:rPr lang="en-US" sz="1200" baseline="-25000" dirty="0" err="1" smtClean="0"/>
              <a:t>v</a:t>
            </a:r>
            <a:r>
              <a:rPr lang="en-US" sz="1200" dirty="0" smtClean="0"/>
              <a:t> of 9,1 </a:t>
            </a:r>
            <a:r>
              <a:rPr lang="en-US" sz="1200" dirty="0" err="1" smtClean="0"/>
              <a:t>kN.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tested sets were lubricated according to part B.5.2 of the DIN 25201-4 with lubrication-oil HD 30.</a:t>
            </a:r>
            <a:endParaRPr lang="en-US" sz="1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" y="1476000"/>
            <a:ext cx="8640000" cy="252000"/>
          </a:xfrm>
        </p:spPr>
        <p:txBody>
          <a:bodyPr/>
          <a:lstStyle/>
          <a:p>
            <a:r>
              <a:rPr lang="de-DE" dirty="0" err="1" smtClean="0"/>
              <a:t>Comparative</a:t>
            </a:r>
            <a:r>
              <a:rPr lang="de-DE" dirty="0" smtClean="0"/>
              <a:t> Junker Test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8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911101"/>
              </p:ext>
            </p:extLst>
          </p:nvPr>
        </p:nvGraphicFramePr>
        <p:xfrm>
          <a:off x="539552" y="2708920"/>
          <a:ext cx="80648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834"/>
                <a:gridCol w="322606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Product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Surface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Original </a:t>
                      </a:r>
                      <a:r>
                        <a:rPr lang="de-DE" sz="1600" dirty="0" smtClean="0"/>
                        <a:t>SCHNORR</a:t>
                      </a:r>
                      <a:r>
                        <a:rPr lang="de-DE" sz="1600" baseline="30000" dirty="0" smtClean="0"/>
                        <a:t>®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Safety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Washers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Zinc-Flake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Wedge-Locking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Washers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Zinc-Flake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Split Lock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Washer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Mechanically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galvanized</a:t>
                      </a:r>
                      <a:r>
                        <a:rPr lang="de-DE" sz="1600" dirty="0" smtClean="0"/>
                        <a:t> </a:t>
                      </a:r>
                      <a:endParaRPr lang="de-DE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Detent-Eedged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Washer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Zinc-Flake</a:t>
                      </a:r>
                      <a:endParaRPr lang="de-DE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Ripped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Washer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Zinc-Flake</a:t>
                      </a:r>
                      <a:endParaRPr lang="de-DE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Spring </a:t>
                      </a:r>
                      <a:r>
                        <a:rPr lang="de-DE" sz="1600" dirty="0" err="1" smtClean="0"/>
                        <a:t>Washer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smtClean="0"/>
                        <a:t>(DIN 137 B)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Mechanically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galvanized</a:t>
                      </a:r>
                      <a:r>
                        <a:rPr lang="de-DE" sz="1600" dirty="0" smtClean="0"/>
                        <a:t> </a:t>
                      </a:r>
                      <a:endParaRPr lang="de-DE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2014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6000" y="1988840"/>
            <a:ext cx="8640000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bolt</a:t>
            </a:r>
            <a:r>
              <a:rPr lang="de-DE" dirty="0"/>
              <a:t> </a:t>
            </a:r>
            <a:r>
              <a:rPr lang="de-DE" dirty="0" err="1"/>
              <a:t>locking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2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45" y="2565400"/>
            <a:ext cx="5063066" cy="3797300"/>
          </a:xfrm>
          <a:gradFill>
            <a:gsLst>
              <a:gs pos="0">
                <a:schemeClr val="bg1">
                  <a:alpha val="0"/>
                </a:schemeClr>
              </a:gs>
              <a:gs pos="87890">
                <a:srgbClr val="FFFFFF"/>
              </a:gs>
              <a:gs pos="94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6000" y="1476000"/>
            <a:ext cx="8766488" cy="274638"/>
          </a:xfrm>
        </p:spPr>
        <p:txBody>
          <a:bodyPr/>
          <a:lstStyle/>
          <a:p>
            <a:r>
              <a:rPr lang="de-DE" dirty="0"/>
              <a:t>Original SCHNORR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S</a:t>
            </a:r>
            <a:r>
              <a:rPr lang="de-DE" dirty="0" err="1" smtClean="0"/>
              <a:t>afety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asher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rot="16200000">
            <a:off x="6196158" y="4765126"/>
            <a:ext cx="1728192" cy="12161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890">
                <a:srgbClr val="FFFFFF"/>
              </a:gs>
              <a:gs pos="94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competing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t>5</a:t>
            </a:fld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 err="1" smtClean="0"/>
              <a:t>Wedge-Locking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de-DE" dirty="0" smtClean="0"/>
              <a:t>Split Lock </a:t>
            </a:r>
            <a:r>
              <a:rPr lang="de-DE" dirty="0" err="1" smtClean="0"/>
              <a:t>Washers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de-DE" dirty="0" err="1" smtClean="0"/>
              <a:t>Detent</a:t>
            </a:r>
            <a:r>
              <a:rPr lang="de-DE" dirty="0" smtClean="0"/>
              <a:t>-Edge </a:t>
            </a:r>
            <a:r>
              <a:rPr lang="de-DE" dirty="0" err="1" smtClean="0"/>
              <a:t>Washers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de-DE" dirty="0" err="1" smtClean="0"/>
              <a:t>Ripped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de-DE" dirty="0" smtClean="0"/>
              <a:t>Spring </a:t>
            </a:r>
            <a:r>
              <a:rPr lang="de-DE" dirty="0" err="1" smtClean="0"/>
              <a:t>Washer</a:t>
            </a:r>
            <a:r>
              <a:rPr lang="de-DE" dirty="0" smtClean="0"/>
              <a:t> </a:t>
            </a:r>
          </a:p>
          <a:p>
            <a:r>
              <a:rPr lang="de-DE" dirty="0"/>
              <a:t>(</a:t>
            </a:r>
            <a:r>
              <a:rPr lang="de-DE" dirty="0" smtClean="0"/>
              <a:t>DIN </a:t>
            </a:r>
            <a:r>
              <a:rPr lang="de-DE" dirty="0"/>
              <a:t>137 </a:t>
            </a:r>
            <a:r>
              <a:rPr lang="de-DE" dirty="0" smtClean="0"/>
              <a:t>B)</a:t>
            </a:r>
            <a:endParaRPr lang="de-DE" dirty="0"/>
          </a:p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2014</a:t>
            </a:r>
            <a:endParaRPr lang="de-DE" dirty="0"/>
          </a:p>
        </p:txBody>
      </p:sp>
      <p:pic>
        <p:nvPicPr>
          <p:cNvPr id="17" name="Inhaltsplatzhalter 22"/>
          <p:cNvPicPr>
            <a:picLocks noGrp="1" noChangeAspect="1"/>
          </p:cNvPicPr>
          <p:nvPr>
            <p:ph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25" y="3686233"/>
            <a:ext cx="1692275" cy="1646122"/>
          </a:xfrm>
        </p:spPr>
      </p:pic>
      <p:pic>
        <p:nvPicPr>
          <p:cNvPr id="19" name="Inhaltsplatzhalter 21"/>
          <p:cNvPicPr>
            <a:picLocks noGrp="1" noChangeAspect="1"/>
          </p:cNvPicPr>
          <p:nvPr>
            <p:ph sz="half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3818731"/>
            <a:ext cx="1381125" cy="1381125"/>
          </a:xfrm>
        </p:spPr>
      </p:pic>
      <p:pic>
        <p:nvPicPr>
          <p:cNvPr id="24" name="Inhaltsplatzhalter 20"/>
          <p:cNvPicPr>
            <a:picLocks noGrp="1" noChangeAspect="1"/>
          </p:cNvPicPr>
          <p:nvPr>
            <p:ph sz="half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43" y="3789040"/>
            <a:ext cx="1392296" cy="1368152"/>
          </a:xfrm>
        </p:spPr>
      </p:pic>
      <p:pic>
        <p:nvPicPr>
          <p:cNvPr id="25" name="Inhaltsplatzhalter 19"/>
          <p:cNvPicPr>
            <a:picLocks noGrp="1" noChangeAspect="1"/>
          </p:cNvPicPr>
          <p:nvPr>
            <p:ph sz="half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3663156"/>
            <a:ext cx="1692275" cy="1692275"/>
          </a:xfrm>
        </p:spPr>
      </p:pic>
      <p:pic>
        <p:nvPicPr>
          <p:cNvPr id="26" name="Inhaltsplatzhalter 1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1" y="3933056"/>
            <a:ext cx="1675963" cy="1018162"/>
          </a:xfrm>
        </p:spPr>
      </p:pic>
    </p:spTree>
    <p:extLst>
      <p:ext uri="{BB962C8B-B14F-4D97-AF65-F5344CB8AC3E}">
        <p14:creationId xmlns:p14="http://schemas.microsoft.com/office/powerpoint/2010/main" val="22495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Vibration Test </a:t>
            </a:r>
            <a:r>
              <a:rPr lang="de-DE" dirty="0" err="1" smtClean="0"/>
              <a:t>result</a:t>
            </a:r>
            <a:r>
              <a:rPr lang="de-DE" dirty="0" smtClean="0"/>
              <a:t> Original SCHNORR</a:t>
            </a:r>
            <a:r>
              <a:rPr lang="de-DE" baseline="30000" dirty="0" smtClean="0"/>
              <a:t>®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r>
              <a:rPr lang="de-DE" dirty="0" smtClean="0"/>
              <a:t> (Art.-</a:t>
            </a:r>
            <a:r>
              <a:rPr lang="de-DE" dirty="0" err="1" smtClean="0"/>
              <a:t>No</a:t>
            </a:r>
            <a:r>
              <a:rPr lang="de-DE" dirty="0" smtClean="0"/>
              <a:t>. 401070)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02920"/>
              </p:ext>
            </p:extLst>
          </p:nvPr>
        </p:nvGraphicFramePr>
        <p:xfrm>
          <a:off x="198438" y="2565400"/>
          <a:ext cx="8766175" cy="38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3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5" t="23423" r="25469" b="25029"/>
          <a:stretch/>
        </p:blipFill>
        <p:spPr>
          <a:xfrm>
            <a:off x="197268" y="2276872"/>
            <a:ext cx="4248000" cy="4158095"/>
          </a:xfrm>
        </p:spPr>
      </p:pic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645025" y="2420889"/>
            <a:ext cx="4247455" cy="3705274"/>
          </a:xfrm>
        </p:spPr>
        <p:txBody>
          <a:bodyPr/>
          <a:lstStyle/>
          <a:p>
            <a:pPr marL="0" indent="0"/>
            <a:r>
              <a:rPr lang="en-US" dirty="0"/>
              <a:t>Prints </a:t>
            </a:r>
            <a:r>
              <a:rPr lang="en-US" dirty="0" smtClean="0"/>
              <a:t>are very </a:t>
            </a:r>
            <a:r>
              <a:rPr lang="en-US" dirty="0"/>
              <a:t>well marked on </a:t>
            </a:r>
            <a:r>
              <a:rPr lang="en-US" dirty="0" smtClean="0"/>
              <a:t>the counter </a:t>
            </a:r>
            <a:r>
              <a:rPr lang="en-US" dirty="0"/>
              <a:t>piece, which </a:t>
            </a:r>
            <a:r>
              <a:rPr lang="en-US" dirty="0" smtClean="0"/>
              <a:t>guarantees </a:t>
            </a:r>
            <a:r>
              <a:rPr lang="en-US" dirty="0"/>
              <a:t>a high locking </a:t>
            </a:r>
            <a:r>
              <a:rPr lang="en-US" dirty="0" smtClean="0"/>
              <a:t>performance </a:t>
            </a:r>
            <a:r>
              <a:rPr lang="en-US" dirty="0"/>
              <a:t>of the </a:t>
            </a:r>
            <a:r>
              <a:rPr lang="en-US" dirty="0" smtClean="0"/>
              <a:t>bolt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Original SCHNORR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r>
              <a:rPr lang="de-DE" dirty="0" smtClean="0"/>
              <a:t> 401070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1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8000" y="1700808"/>
            <a:ext cx="8766488" cy="553998"/>
          </a:xfrm>
        </p:spPr>
        <p:txBody>
          <a:bodyPr/>
          <a:lstStyle/>
          <a:p>
            <a:r>
              <a:rPr lang="de-DE" dirty="0"/>
              <a:t>Vibration Test </a:t>
            </a:r>
            <a:r>
              <a:rPr lang="de-DE" dirty="0" err="1" smtClean="0"/>
              <a:t>results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Original </a:t>
            </a:r>
            <a:r>
              <a:rPr lang="de-DE" dirty="0"/>
              <a:t>SCHNORR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S</a:t>
            </a:r>
            <a:r>
              <a:rPr lang="de-DE" dirty="0" err="1" smtClean="0"/>
              <a:t>afety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ashers</a:t>
            </a:r>
            <a:r>
              <a:rPr lang="de-DE" dirty="0" smtClean="0"/>
              <a:t> </a:t>
            </a:r>
            <a:r>
              <a:rPr lang="de-DE" dirty="0" smtClean="0"/>
              <a:t>vs.</a:t>
            </a:r>
            <a:r>
              <a:rPr lang="de-DE" dirty="0" smtClean="0"/>
              <a:t> </a:t>
            </a:r>
            <a:r>
              <a:rPr lang="de-DE" dirty="0" err="1" smtClean="0"/>
              <a:t>Wedge-Locking</a:t>
            </a:r>
            <a:r>
              <a:rPr lang="de-DE" dirty="0" smtClean="0"/>
              <a:t> </a:t>
            </a:r>
            <a:r>
              <a:rPr lang="de-DE" dirty="0" err="1" smtClean="0"/>
              <a:t>Washer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89313"/>
              </p:ext>
            </p:extLst>
          </p:nvPr>
        </p:nvGraphicFramePr>
        <p:xfrm>
          <a:off x="198438" y="2565400"/>
          <a:ext cx="8766175" cy="38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nhaltsplatzhalter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4659"/>
          <a:stretch/>
        </p:blipFill>
        <p:spPr bwMode="auto">
          <a:xfrm>
            <a:off x="7763609" y="5181494"/>
            <a:ext cx="1310054" cy="11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6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0A9B-0E3E-40B9-8018-1EC2084F6A0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©Copyright SCHNORR </a:t>
            </a:r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8000" y="1722874"/>
            <a:ext cx="8766488" cy="553998"/>
          </a:xfrm>
        </p:spPr>
        <p:txBody>
          <a:bodyPr/>
          <a:lstStyle/>
          <a:p>
            <a:r>
              <a:rPr lang="de-DE" dirty="0"/>
              <a:t>Vibration Test </a:t>
            </a:r>
            <a:r>
              <a:rPr lang="de-DE" dirty="0" err="1"/>
              <a:t>results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Original SCHNORR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Washers</a:t>
            </a:r>
            <a:r>
              <a:rPr lang="de-DE" dirty="0" smtClean="0"/>
              <a:t> </a:t>
            </a:r>
            <a:r>
              <a:rPr lang="de-DE" dirty="0"/>
              <a:t>vs. </a:t>
            </a:r>
            <a:r>
              <a:rPr lang="de-DE" dirty="0" smtClean="0"/>
              <a:t>Split Lock </a:t>
            </a:r>
            <a:r>
              <a:rPr lang="de-DE" dirty="0" err="1" smtClean="0"/>
              <a:t>Washer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197394"/>
              </p:ext>
            </p:extLst>
          </p:nvPr>
        </p:nvGraphicFramePr>
        <p:xfrm>
          <a:off x="198438" y="2565400"/>
          <a:ext cx="8766175" cy="38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nhaltsplatzhalt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488" y="458112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norrMaster2013">
  <a:themeElements>
    <a:clrScheme name="">
      <a:dk1>
        <a:srgbClr val="646464"/>
      </a:dk1>
      <a:lt1>
        <a:srgbClr val="FFFFFF"/>
      </a:lt1>
      <a:dk2>
        <a:srgbClr val="000000"/>
      </a:dk2>
      <a:lt2>
        <a:srgbClr val="AFAFAF"/>
      </a:lt2>
      <a:accent1>
        <a:srgbClr val="009BDE"/>
      </a:accent1>
      <a:accent2>
        <a:srgbClr val="BEE6FA"/>
      </a:accent2>
      <a:accent3>
        <a:srgbClr val="FFFFFF"/>
      </a:accent3>
      <a:accent4>
        <a:srgbClr val="545454"/>
      </a:accent4>
      <a:accent5>
        <a:srgbClr val="AACBEC"/>
      </a:accent5>
      <a:accent6>
        <a:srgbClr val="ACD0E3"/>
      </a:accent6>
      <a:hlink>
        <a:srgbClr val="326496"/>
      </a:hlink>
      <a:folHlink>
        <a:srgbClr val="CC33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231F20"/>
        </a:dk1>
        <a:lt1>
          <a:srgbClr val="FFFFFF"/>
        </a:lt1>
        <a:dk2>
          <a:srgbClr val="000000"/>
        </a:dk2>
        <a:lt2>
          <a:srgbClr val="A7A9AC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C191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231F20"/>
        </a:dk1>
        <a:lt1>
          <a:srgbClr val="FFFFFF"/>
        </a:lt1>
        <a:dk2>
          <a:srgbClr val="000000"/>
        </a:dk2>
        <a:lt2>
          <a:srgbClr val="A7A9AC"/>
        </a:lt2>
        <a:accent1>
          <a:srgbClr val="009BDE"/>
        </a:accent1>
        <a:accent2>
          <a:srgbClr val="326496"/>
        </a:accent2>
        <a:accent3>
          <a:srgbClr val="FFFFFF"/>
        </a:accent3>
        <a:accent4>
          <a:srgbClr val="1C191A"/>
        </a:accent4>
        <a:accent5>
          <a:srgbClr val="AACBEC"/>
        </a:accent5>
        <a:accent6>
          <a:srgbClr val="2C5A8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009BDE"/>
        </a:accent1>
        <a:accent2>
          <a:srgbClr val="BEE6FA"/>
        </a:accent2>
        <a:accent3>
          <a:srgbClr val="FFFFFF"/>
        </a:accent3>
        <a:accent4>
          <a:srgbClr val="000000"/>
        </a:accent4>
        <a:accent5>
          <a:srgbClr val="AACBEC"/>
        </a:accent5>
        <a:accent6>
          <a:srgbClr val="ACD0E3"/>
        </a:accent6>
        <a:hlink>
          <a:srgbClr val="326496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SchnorrMaster2013</Template>
  <TotalTime>0</TotalTime>
  <Words>408</Words>
  <Application>Microsoft Office PowerPoint</Application>
  <PresentationFormat>Bildschirmpräsentation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SchnorrMaster2013</vt:lpstr>
      <vt:lpstr>Comparative vibration Test (Junker Test)</vt:lpstr>
      <vt:lpstr>Comparative Junker Test</vt:lpstr>
      <vt:lpstr>Overview of the tested bolt locking systems</vt:lpstr>
      <vt:lpstr>Original SCHNORR® Safety Washer</vt:lpstr>
      <vt:lpstr>Overview competing products</vt:lpstr>
      <vt:lpstr>Vibration Test result Original SCHNORR® safety washers (Art.-No. 401070)</vt:lpstr>
      <vt:lpstr>Prints of the Original SCHNORR® Safety Washers 401070 </vt:lpstr>
      <vt:lpstr>Vibration Test results Comparison of Original SCHNORR® Safety Washers vs. Wedge-Locking Washer</vt:lpstr>
      <vt:lpstr>Vibration Test results Comparison of Original SCHNORR® Safety Washers vs. Split Lock Washer</vt:lpstr>
      <vt:lpstr>PowerPoint-Präsentation</vt:lpstr>
      <vt:lpstr>PowerPoint-Präsentation</vt:lpstr>
      <vt:lpstr>Vibration Test results Comparison of Original SCHNORR® Safety Washers vs. Spring Washer</vt:lpstr>
      <vt:lpstr>Comparison Original SCHNORR® safety washers and misc. bolt locking systems</vt:lpstr>
      <vt:lpstr>Résumé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vibration Test (Junker Test)</dc:title>
  <dc:creator>Buchfink, Benjamin</dc:creator>
  <cp:lastModifiedBy>Buchfink, Benjamin</cp:lastModifiedBy>
  <cp:revision>39</cp:revision>
  <dcterms:created xsi:type="dcterms:W3CDTF">2013-10-15T09:23:33Z</dcterms:created>
  <dcterms:modified xsi:type="dcterms:W3CDTF">2014-04-16T13:06:40Z</dcterms:modified>
</cp:coreProperties>
</file>